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
  </p:handoutMasterIdLst>
  <p:sldIdLst>
    <p:sldId id="257" r:id="rId3"/>
    <p:sldId id="371" r:id="rId5"/>
    <p:sldId id="372" r:id="rId6"/>
    <p:sldId id="369" r:id="rId7"/>
    <p:sldId id="373" r:id="rId8"/>
  </p:sldIdLst>
  <p:sldSz cx="9144000" cy="6858000" type="screen4x3"/>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18" userDrawn="1">
          <p15:clr>
            <a:srgbClr val="A4A3A4"/>
          </p15:clr>
        </p15:guide>
        <p15:guide id="2" pos="30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rface" initials="s" lastIdx="68" clrIdx="0"/>
  <p:cmAuthor id="2" name="1" initials="1" lastIdx="27" clrIdx="1"/>
  <p:cmAuthor id="3" name="Arthurlou" initials="A" lastIdx="7"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FFFF"/>
    <a:srgbClr val="CDCDCD"/>
    <a:srgbClr val="005BAC"/>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518"/>
        <p:guide pos="303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handoutMaster" Target="handoutMasters/handout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61.xml"/><Relationship Id="rId13" Type="http://schemas.openxmlformats.org/officeDocument/2006/relationships/commentAuthors" Target="commentAuthors.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First, allow me to introduce our team information. The project, categorized under Asset Damages and Risks Assessment, includes Angelica Ceoloni from Management Engineering, and four of us from Geoinformatics. Our project is  "Improving Flood Damage Assessment Process in the Arno River Basin using Earth Observation Data and the SHUD Model"</a:t>
            </a:r>
            <a:r>
              <a:rPr lang="en-US" altLang="zh-CN">
                <a:sym typeface="+mn-ea"/>
              </a:rPr>
              <a:t>The significance of this project lies in exploring the integration of advanced numerical hydrological models, specifically SHUD, with modern Earth Observation techniques. Our aim is to develop a more accurate and efficient methodology for flood risk and damage assessment within the flood-prone Arno River Basin. This research possesses significant scientific value and relevance for practical applications, offering improved decision support for sectors such as insurance, consulting, and emergency management.</a:t>
            </a:r>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First, allow me to introduce our team information. The project, categorized under Asset Damages and Risks Assessment, includes Angelica Ceoloni from Management Engineering, and four of us from Geoinformatics. Our project is  "Improving Flood Damage Assessment Process in the Arno River Basin using Earth Observation Data and the SHUD Model"</a:t>
            </a:r>
            <a:r>
              <a:rPr lang="en-US" altLang="zh-CN">
                <a:sym typeface="+mn-ea"/>
              </a:rPr>
              <a:t>The significance of this project lies in exploring the integration of advanced numerical hydrological models, specifically SHUD, with modern Earth Observation techniques. Our aim is to develop a more accurate and efficient methodology for flood risk and damage assessment within the flood-prone Arno River Basin. This research possesses significant scientific value and relevance for practical applications, offering improved decision support for sectors such as insurance, consulting, and emergency management.</a:t>
            </a:r>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914400"/>
            <a:ext cx="73494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3560400"/>
            <a:ext cx="73494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7" name="内容占位符 6"/>
          <p:cNvSpPr>
            <a:spLocks noGrp="1"/>
          </p:cNvSpPr>
          <p:nvPr>
            <p:ph sz="quarter" idx="13"/>
            <p:custDataLst>
              <p:tags r:id="rId4"/>
            </p:custDataLst>
          </p:nvPr>
        </p:nvSpPr>
        <p:spPr>
          <a:xfrm>
            <a:off x="456300" y="774000"/>
            <a:ext cx="82296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2" name="标题 1"/>
          <p:cNvSpPr>
            <a:spLocks noGrp="1"/>
          </p:cNvSpPr>
          <p:nvPr>
            <p:ph type="title" hasCustomPrompt="1"/>
            <p:custDataLst>
              <p:tags r:id="rId4"/>
            </p:custDataLst>
          </p:nvPr>
        </p:nvSpPr>
        <p:spPr>
          <a:xfrm>
            <a:off x="899100" y="2484000"/>
            <a:ext cx="73494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5"/>
            </p:custDataLst>
          </p:nvPr>
        </p:nvSpPr>
        <p:spPr>
          <a:xfrm>
            <a:off x="899100" y="3560400"/>
            <a:ext cx="73494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490400"/>
            <a:ext cx="82269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300" y="1555200"/>
            <a:ext cx="3924808"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9" name="标题 8"/>
          <p:cNvSpPr>
            <a:spLocks noGrp="1"/>
          </p:cNvSpPr>
          <p:nvPr>
            <p:ph type="title"/>
            <p:custDataLst>
              <p:tags r:id="rId6"/>
            </p:custDataLst>
          </p:nvPr>
        </p:nvSpPr>
        <p:spPr/>
        <p:txBody>
          <a:bodyPr/>
          <a:p>
            <a:r>
              <a:rPr lang="zh-CN" altLang="en-US"/>
              <a:t>单击此处编辑母版标题样式</a:t>
            </a:r>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Arial" panose="020B0604020202090204" pitchFamily="34" charset="0"/>
              </a:defRPr>
            </a:lvl1pPr>
          </a:lstStyle>
          <a:p>
            <a:endParaRPr lang="zh-CN" altLang="en-US" dirty="0"/>
          </a:p>
        </p:txBody>
      </p:sp>
    </p:spTree>
    <p:custDataLst>
      <p:tags r:id="rId16"/>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Arial" panose="020B060402020209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Arial" panose="020B0604020202090204" pitchFamily="34"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tags" Target="../tags/tag53.xml"/><Relationship Id="rId3"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5.jpeg"/><Relationship Id="rId4" Type="http://schemas.openxmlformats.org/officeDocument/2006/relationships/tags" Target="../tags/tag5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tags" Target="../tags/tag56.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tags" Target="../tags/tag55.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60.xml"/><Relationship Id="rId6" Type="http://schemas.openxmlformats.org/officeDocument/2006/relationships/image" Target="../media/image5.jpeg"/><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alpha val="0"/>
          </a:srgbClr>
        </a:solidFill>
        <a:effectLst/>
      </p:bgPr>
    </p:bg>
    <p:spTree>
      <p:nvGrpSpPr>
        <p:cNvPr id="1" name=""/>
        <p:cNvGrpSpPr/>
        <p:nvPr/>
      </p:nvGrpSpPr>
      <p:grpSpPr>
        <a:xfrm>
          <a:off x="0" y="0"/>
          <a:ext cx="0" cy="0"/>
          <a:chOff x="0" y="0"/>
          <a:chExt cx="0" cy="0"/>
        </a:xfrm>
      </p:grpSpPr>
      <p:pic>
        <p:nvPicPr>
          <p:cNvPr id="18" name="图片 17" descr="/data/temp/84f1af77-30da-11f0-80b8-1ab25010afc6.jpg84f1af77-30da-11f0-80b8-1ab25010afc6"/>
          <p:cNvPicPr>
            <a:picLocks noChangeAspect="1"/>
          </p:cNvPicPr>
          <p:nvPr>
            <p:custDataLst>
              <p:tags r:id="rId1"/>
            </p:custDataLst>
          </p:nvPr>
        </p:nvPicPr>
        <p:blipFill>
          <a:blip r:embed="rId2">
            <a:alphaModFix amt="40000"/>
          </a:blip>
          <a:srcRect l="6482" r="17589"/>
          <a:stretch>
            <a:fillRect/>
          </a:stretch>
        </p:blipFill>
        <p:spPr>
          <a:xfrm>
            <a:off x="1905" y="2084070"/>
            <a:ext cx="9143365" cy="3981450"/>
          </a:xfrm>
          <a:custGeom>
            <a:avLst/>
            <a:gdLst/>
            <a:ahLst/>
            <a:cxnLst>
              <a:cxn ang="3">
                <a:pos x="hc" y="t"/>
              </a:cxn>
              <a:cxn ang="cd2">
                <a:pos x="l" y="vc"/>
              </a:cxn>
              <a:cxn ang="cd4">
                <a:pos x="hc" y="b"/>
              </a:cxn>
              <a:cxn ang="0">
                <a:pos x="r" y="vc"/>
              </a:cxn>
            </a:cxnLst>
            <a:rect l="l" t="t" r="r" b="b"/>
            <a:pathLst>
              <a:path w="19194" h="6461">
                <a:moveTo>
                  <a:pt x="0" y="0"/>
                </a:moveTo>
                <a:lnTo>
                  <a:pt x="19194" y="0"/>
                </a:lnTo>
                <a:lnTo>
                  <a:pt x="19194" y="6461"/>
                </a:lnTo>
                <a:lnTo>
                  <a:pt x="0" y="6461"/>
                </a:lnTo>
                <a:lnTo>
                  <a:pt x="0" y="0"/>
                </a:lnTo>
                <a:close/>
              </a:path>
            </a:pathLst>
          </a:custGeom>
          <a:noFill/>
          <a:ln w="6350" cap="flat" cmpd="sng">
            <a:solidFill>
              <a:schemeClr val="accent1">
                <a:alpha val="35000"/>
              </a:schemeClr>
            </a:solidFill>
            <a:prstDash val="solid"/>
          </a:ln>
        </p:spPr>
      </p:pic>
      <p:sp>
        <p:nvSpPr>
          <p:cNvPr id="6145" name="标题 2"/>
          <p:cNvSpPr>
            <a:spLocks noGrp="1"/>
          </p:cNvSpPr>
          <p:nvPr>
            <p:ph type="ctrTitle" idx="4294967295"/>
          </p:nvPr>
        </p:nvSpPr>
        <p:spPr>
          <a:xfrm>
            <a:off x="1905" y="2261235"/>
            <a:ext cx="9144000" cy="1470025"/>
          </a:xfrm>
          <a:effectLst/>
        </p:spPr>
        <p:txBody>
          <a:bodyPr>
            <a:normAutofit fontScale="90000"/>
          </a:bodyPr>
          <a:lstStyle/>
          <a:p>
            <a:pPr algn="ctr"/>
            <a:r>
              <a:rPr lang="en-US" altLang="zh-CN" sz="4000" dirty="0">
                <a:solidFill>
                  <a:srgbClr val="003399"/>
                </a:solidFill>
                <a:effectLst/>
                <a:latin typeface="+mj-ea"/>
                <a:ea typeface="+mj-ea"/>
              </a:rPr>
              <a:t>Global Coordinate System Evolution: Driving Forces and National Case Studies</a:t>
            </a:r>
            <a:endParaRPr lang="en-US" altLang="zh-CN" sz="4000" dirty="0">
              <a:solidFill>
                <a:srgbClr val="003399"/>
              </a:solidFill>
              <a:effectLst/>
              <a:latin typeface="+mj-ea"/>
              <a:ea typeface="+mj-ea"/>
            </a:endParaRPr>
          </a:p>
        </p:txBody>
      </p:sp>
      <p:sp>
        <p:nvSpPr>
          <p:cNvPr id="11" name="文本框 10"/>
          <p:cNvSpPr txBox="1"/>
          <p:nvPr/>
        </p:nvSpPr>
        <p:spPr>
          <a:xfrm>
            <a:off x="2667635" y="4632325"/>
            <a:ext cx="3808095" cy="1106805"/>
          </a:xfrm>
          <a:prstGeom prst="rect">
            <a:avLst/>
          </a:prstGeom>
          <a:noFill/>
        </p:spPr>
        <p:txBody>
          <a:bodyPr wrap="square" rtlCol="0">
            <a:spAutoFit/>
          </a:bodyPr>
          <a:lstStyle/>
          <a:p>
            <a:pPr indent="0" algn="ctr" fontAlgn="auto">
              <a:spcBef>
                <a:spcPts val="0"/>
              </a:spcBef>
              <a:spcAft>
                <a:spcPts val="0"/>
              </a:spcAft>
            </a:pPr>
            <a:r>
              <a:rPr lang="en-US" altLang="zh-CN" sz="2400" b="1" dirty="0">
                <a:solidFill>
                  <a:srgbClr val="003399"/>
                </a:solidFill>
                <a:cs typeface="Arial" panose="020B0604020202090204" pitchFamily="34" charset="0"/>
              </a:rPr>
              <a:t>Jiale </a:t>
            </a:r>
            <a:r>
              <a:rPr lang="en-US" altLang="zh-CN" sz="2400" b="1" dirty="0">
                <a:solidFill>
                  <a:srgbClr val="003399"/>
                </a:solidFill>
                <a:cs typeface="Arial" panose="020B0604020202090204" pitchFamily="34" charset="0"/>
              </a:rPr>
              <a:t>Guo</a:t>
            </a:r>
            <a:endParaRPr lang="en-US" altLang="zh-CN" sz="2400" b="1" dirty="0">
              <a:solidFill>
                <a:srgbClr val="003399"/>
              </a:solidFill>
              <a:cs typeface="Arial" panose="020B0604020202090204" pitchFamily="34" charset="0"/>
            </a:endParaRPr>
          </a:p>
          <a:p>
            <a:pPr indent="0" algn="ctr" fontAlgn="auto">
              <a:spcBef>
                <a:spcPts val="0"/>
              </a:spcBef>
              <a:spcAft>
                <a:spcPts val="0"/>
              </a:spcAft>
            </a:pPr>
            <a:r>
              <a:rPr lang="en-US" altLang="zh-CN" sz="2400" b="1" dirty="0">
                <a:solidFill>
                  <a:srgbClr val="003399"/>
                </a:solidFill>
                <a:cs typeface="Arial" panose="020B0604020202090204" pitchFamily="34" charset="0"/>
              </a:rPr>
              <a:t>2024 Fall Geoinformatics</a:t>
            </a:r>
            <a:endParaRPr lang="en-US" altLang="zh-CN" sz="2400" b="1" dirty="0">
              <a:solidFill>
                <a:srgbClr val="003399"/>
              </a:solidFill>
              <a:cs typeface="Arial" panose="020B0604020202090204" pitchFamily="34" charset="0"/>
            </a:endParaRPr>
          </a:p>
          <a:p>
            <a:pPr indent="0" algn="ctr" fontAlgn="auto">
              <a:spcBef>
                <a:spcPts val="0"/>
              </a:spcBef>
              <a:spcAft>
                <a:spcPts val="0"/>
              </a:spcAft>
            </a:pPr>
            <a:r>
              <a:rPr lang="en-US" altLang="zh-CN" b="1" dirty="0">
                <a:solidFill>
                  <a:schemeClr val="tx1"/>
                </a:solidFill>
                <a:cs typeface="Arial" panose="020B0604020202090204" pitchFamily="34" charset="0"/>
              </a:rPr>
              <a:t>May 29 th, 2025</a:t>
            </a:r>
            <a:endParaRPr lang="en-US" altLang="zh-CN" b="1" dirty="0">
              <a:solidFill>
                <a:schemeClr val="tx1"/>
              </a:solidFill>
              <a:cs typeface="Arial" panose="020B0604020202090204" pitchFamily="34" charset="0"/>
            </a:endParaRPr>
          </a:p>
        </p:txBody>
      </p:sp>
      <p:sp>
        <p:nvSpPr>
          <p:cNvPr id="5" name="object 3"/>
          <p:cNvSpPr/>
          <p:nvPr/>
        </p:nvSpPr>
        <p:spPr>
          <a:xfrm>
            <a:off x="0" y="1303146"/>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2" name="文本框 1"/>
          <p:cNvSpPr txBox="1"/>
          <p:nvPr/>
        </p:nvSpPr>
        <p:spPr>
          <a:xfrm>
            <a:off x="3406775" y="1360170"/>
            <a:ext cx="2193925" cy="645160"/>
          </a:xfrm>
          <a:prstGeom prst="rect">
            <a:avLst/>
          </a:prstGeom>
          <a:noFill/>
        </p:spPr>
        <p:txBody>
          <a:bodyPr wrap="square" rtlCol="0" anchor="t">
            <a:spAutoFit/>
          </a:bodyPr>
          <a:p>
            <a:pPr algn="ctr"/>
            <a:r>
              <a:rPr lang="en-US" altLang="zh-CN" sz="3600" b="1">
                <a:solidFill>
                  <a:srgbClr val="C00000"/>
                </a:solidFill>
              </a:rPr>
              <a:t>GIS-2025</a:t>
            </a:r>
            <a:endParaRPr lang="en-US" altLang="zh-CN" sz="3600" b="1">
              <a:solidFill>
                <a:srgbClr val="C00000"/>
              </a:solidFill>
            </a:endParaRPr>
          </a:p>
        </p:txBody>
      </p:sp>
      <p:pic>
        <p:nvPicPr>
          <p:cNvPr id="12" name="图片 11"/>
          <p:cNvPicPr/>
          <p:nvPr/>
        </p:nvPicPr>
        <p:blipFill>
          <a:blip r:embed="rId3"/>
          <a:stretch>
            <a:fillRect/>
          </a:stretch>
        </p:blipFill>
        <p:spPr>
          <a:xfrm>
            <a:off x="3012059" y="182372"/>
            <a:ext cx="3121152" cy="935736"/>
          </a:xfrm>
          <a:prstGeom prst="rect">
            <a:avLst/>
          </a:prstGeom>
          <a:gradFill>
            <a:gsLst>
              <a:gs pos="1000">
                <a:srgbClr val="003399">
                  <a:alpha val="70000"/>
                </a:srgbClr>
              </a:gs>
              <a:gs pos="0">
                <a:schemeClr val="accent1">
                  <a:lumMod val="5000"/>
                  <a:lumOff val="95000"/>
                </a:schemeClr>
              </a:gs>
              <a:gs pos="81000">
                <a:srgbClr val="003399"/>
              </a:gs>
            </a:gsLst>
            <a:lin ang="10800000" scaled="0"/>
          </a:gradFill>
        </p:spPr>
      </p:pic>
      <p:pic>
        <p:nvPicPr>
          <p:cNvPr id="6" name="图片 5"/>
          <p:cNvPicPr>
            <a:picLocks noChangeAspect="1"/>
          </p:cNvPicPr>
          <p:nvPr/>
        </p:nvPicPr>
        <p:blipFill>
          <a:blip r:embed="rId4"/>
          <a:stretch>
            <a:fillRect/>
          </a:stretch>
        </p:blipFill>
        <p:spPr>
          <a:xfrm>
            <a:off x="1270" y="-12700"/>
            <a:ext cx="1493520" cy="1372870"/>
          </a:xfrm>
          <a:prstGeom prst="rect">
            <a:avLst/>
          </a:prstGeom>
        </p:spPr>
      </p:pic>
      <p:sp>
        <p:nvSpPr>
          <p:cNvPr id="15" name="文本框 14"/>
          <p:cNvSpPr txBox="1"/>
          <p:nvPr/>
        </p:nvSpPr>
        <p:spPr>
          <a:xfrm>
            <a:off x="756285" y="3755390"/>
            <a:ext cx="7296150" cy="460375"/>
          </a:xfrm>
          <a:prstGeom prst="rect">
            <a:avLst/>
          </a:prstGeom>
          <a:noFill/>
        </p:spPr>
        <p:txBody>
          <a:bodyPr wrap="square" rtlCol="0" anchor="t">
            <a:spAutoFit/>
          </a:bodyPr>
          <a:p>
            <a:pPr algn="ctr"/>
            <a:r>
              <a:rPr lang="en-US" altLang="zh-CN" sz="2400" b="1">
                <a:latin typeface="Arial Bold" panose="020B0604020202090204" charset="0"/>
              </a:rPr>
              <a:t>The Arrow of Coordinates, Directing the Future</a:t>
            </a:r>
            <a:endParaRPr lang="en-US" altLang="zh-CN" sz="2400" b="1">
              <a:latin typeface="Arial Bold" panose="020B0604020202090204" charset="0"/>
            </a:endParaRPr>
          </a:p>
        </p:txBody>
      </p:sp>
      <p:sp>
        <p:nvSpPr>
          <p:cNvPr id="20" name="文本框 19"/>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01</a:t>
            </a:r>
            <a:endParaRPr lang="en-US" altLang="zh-CN">
              <a:latin typeface="Times New Roman Regular" panose="02020503050405090304" charset="0"/>
              <a:cs typeface="Times New Roman Regular" panose="020205030504050903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Circle_Radiation_Framework_English.drawio"/>
          <p:cNvPicPr>
            <a:picLocks noChangeAspect="1"/>
          </p:cNvPicPr>
          <p:nvPr/>
        </p:nvPicPr>
        <p:blipFill>
          <a:blip r:embed="rId1"/>
          <a:stretch>
            <a:fillRect/>
          </a:stretch>
        </p:blipFill>
        <p:spPr>
          <a:xfrm>
            <a:off x="180975" y="1137920"/>
            <a:ext cx="8782050" cy="4772025"/>
          </a:xfrm>
          <a:prstGeom prst="rect">
            <a:avLst/>
          </a:prstGeom>
        </p:spPr>
      </p:pic>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228600"/>
            <a:ext cx="6795135" cy="398780"/>
          </a:xfrm>
          <a:prstGeom prst="rect">
            <a:avLst/>
          </a:prstGeom>
          <a:noFill/>
        </p:spPr>
        <p:txBody>
          <a:bodyPr wrap="none" rtlCol="0" anchor="t">
            <a:spAutoFit/>
          </a:bodyPr>
          <a:lstStyle/>
          <a:p>
            <a:pPr algn="l"/>
            <a:r>
              <a:rPr lang="en-US" altLang="zh-CN" sz="20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The Driving Compass of Coordinate System Evolution)</a:t>
            </a:r>
            <a:endParaRPr lang="en-US" altLang="zh-CN" sz="20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38" name="文本框 37"/>
          <p:cNvSpPr txBox="1"/>
          <p:nvPr/>
        </p:nvSpPr>
        <p:spPr>
          <a:xfrm>
            <a:off x="0" y="810260"/>
            <a:ext cx="9143365" cy="392430"/>
          </a:xfrm>
          <a:prstGeom prst="rect">
            <a:avLst/>
          </a:prstGeom>
          <a:noFill/>
        </p:spPr>
        <p:txBody>
          <a:bodyPr wrap="square" rtlCol="0" anchor="t">
            <a:spAutoFit/>
          </a:bodyPr>
          <a:lstStyle/>
          <a:p>
            <a:pPr marL="285750" indent="-285750">
              <a:lnSpc>
                <a:spcPct val="140000"/>
              </a:lnSpc>
              <a:spcBef>
                <a:spcPts val="0"/>
              </a:spcBef>
              <a:spcAft>
                <a:spcPts val="0"/>
              </a:spcAft>
              <a:buFont typeface="Wingdings" panose="05000000000000000000" charset="0"/>
              <a:buChar char="Ø"/>
            </a:pPr>
            <a:r>
              <a:rPr lang="en-US" altLang="zh-CN" sz="1400" b="1" dirty="0">
                <a:solidFill>
                  <a:srgbClr val="003399"/>
                </a:solidFill>
                <a:cs typeface="Arial" panose="020B0604020202090204" pitchFamily="34" charset="0"/>
                <a:sym typeface="+mn-ea"/>
              </a:rPr>
              <a:t>Classification of Major Driving Forces:</a:t>
            </a:r>
            <a:endParaRPr lang="en-US" altLang="zh-CN" sz="1400" b="1" dirty="0">
              <a:solidFill>
                <a:srgbClr val="003399"/>
              </a:solidFill>
              <a:cs typeface="Arial" panose="020B0604020202090204" pitchFamily="34" charset="0"/>
              <a:sym typeface="+mn-ea"/>
            </a:endParaRPr>
          </a:p>
        </p:txBody>
      </p:sp>
      <p:sp>
        <p:nvSpPr>
          <p:cNvPr id="4" name="文本框 3"/>
          <p:cNvSpPr txBox="1"/>
          <p:nvPr/>
        </p:nvSpPr>
        <p:spPr>
          <a:xfrm>
            <a:off x="0" y="5909945"/>
            <a:ext cx="9222740" cy="829945"/>
          </a:xfrm>
          <a:prstGeom prst="rect">
            <a:avLst/>
          </a:prstGeom>
        </p:spPr>
        <p:txBody>
          <a:bodyPr wrap="square">
            <a:spAutoFit/>
          </a:bodyPr>
          <a:p>
            <a:pPr indent="0" algn="l" fontAlgn="auto">
              <a:lnSpc>
                <a:spcPct val="100000"/>
              </a:lnSpc>
              <a:spcBef>
                <a:spcPct val="0"/>
              </a:spcBef>
              <a:spcAft>
                <a:spcPts val="0"/>
              </a:spcAft>
            </a:pPr>
            <a:r>
              <a:rPr lang="en-US" altLang="zh-CN" sz="1200" b="1" i="0">
                <a:solidFill>
                  <a:srgbClr val="FF0000"/>
                </a:solidFill>
                <a:latin typeface="Arial Bold" panose="020B0604020202090204" charset="0"/>
                <a:cs typeface="Arial Bold" panose="020B0604020202090204" charset="0"/>
              </a:rPr>
              <a:t>Complexity</a:t>
            </a:r>
            <a:r>
              <a:rPr lang="en-US" altLang="zh-CN" sz="1200" b="1" i="0">
                <a:latin typeface="+mj-lt"/>
                <a:cs typeface="+mj-lt"/>
              </a:rPr>
              <a:t> and </a:t>
            </a:r>
            <a:r>
              <a:rPr lang="en-US" altLang="zh-CN" sz="1200" b="1" i="0">
                <a:solidFill>
                  <a:srgbClr val="FF0000"/>
                </a:solidFill>
                <a:latin typeface="+mj-lt"/>
                <a:cs typeface="+mj-lt"/>
              </a:rPr>
              <a:t>Dynamism</a:t>
            </a:r>
            <a:r>
              <a:rPr lang="en-US" altLang="zh-CN" sz="1200" b="1" i="0">
                <a:latin typeface="+mj-lt"/>
                <a:cs typeface="+mj-lt"/>
              </a:rPr>
              <a:t> of Evolution：</a:t>
            </a:r>
            <a:endParaRPr lang="en-US" altLang="zh-CN" sz="1200" b="1" i="0">
              <a:latin typeface="+mj-lt"/>
              <a:cs typeface="+mj-lt"/>
            </a:endParaRPr>
          </a:p>
          <a:p>
            <a:pPr indent="0" algn="l" fontAlgn="auto">
              <a:lnSpc>
                <a:spcPct val="100000"/>
              </a:lnSpc>
              <a:spcBef>
                <a:spcPct val="0"/>
              </a:spcBef>
              <a:spcAft>
                <a:spcPts val="0"/>
              </a:spcAft>
            </a:pPr>
            <a:r>
              <a:rPr lang="en-US" altLang="zh-CN" sz="1200" b="1" i="0">
                <a:latin typeface="+mj-lt"/>
                <a:cs typeface="+mj-lt"/>
              </a:rPr>
              <a:t>1. </a:t>
            </a:r>
            <a:r>
              <a:rPr lang="en-US" altLang="zh-CN" sz="1200" b="1" i="0">
                <a:solidFill>
                  <a:srgbClr val="FF0000"/>
                </a:solidFill>
                <a:latin typeface="+mj-lt"/>
                <a:cs typeface="+mj-lt"/>
              </a:rPr>
              <a:t>Not dominated by a single factor</a:t>
            </a:r>
            <a:r>
              <a:rPr lang="en-US" altLang="zh-CN" sz="1200" b="1" i="0">
                <a:latin typeface="+mj-lt"/>
                <a:cs typeface="+mj-lt"/>
              </a:rPr>
              <a:t>: In most cases, it is the result of the combined effects of multiple factors.   </a:t>
            </a:r>
            <a:endParaRPr lang="en-US" altLang="zh-CN" sz="1200" b="1" i="0">
              <a:latin typeface="+mj-lt"/>
              <a:cs typeface="+mj-lt"/>
            </a:endParaRPr>
          </a:p>
          <a:p>
            <a:pPr indent="0" algn="l" fontAlgn="auto">
              <a:lnSpc>
                <a:spcPct val="100000"/>
              </a:lnSpc>
              <a:spcBef>
                <a:spcPct val="0"/>
              </a:spcBef>
              <a:spcAft>
                <a:spcPts val="0"/>
              </a:spcAft>
            </a:pPr>
            <a:r>
              <a:rPr lang="en-US" altLang="zh-CN" sz="1200" b="1" i="0">
                <a:latin typeface="+mj-lt"/>
                <a:cs typeface="+mj-lt"/>
              </a:rPr>
              <a:t>2. </a:t>
            </a:r>
            <a:r>
              <a:rPr lang="en-US" altLang="zh-CN" sz="1200" b="1" i="0">
                <a:solidFill>
                  <a:srgbClr val="FF0000"/>
                </a:solidFill>
                <a:latin typeface="+mj-lt"/>
                <a:cs typeface="+mj-lt"/>
              </a:rPr>
              <a:t>Phased changes in dominant factors</a:t>
            </a:r>
            <a:r>
              <a:rPr lang="en-US" altLang="zh-CN" sz="1200" b="1" i="0">
                <a:latin typeface="+mj-lt"/>
                <a:cs typeface="+mj-lt"/>
              </a:rPr>
              <a:t>: The dominant driving factors for the evolution of the coordinate system may vary across different countries at different stages of historical development.</a:t>
            </a:r>
            <a:endParaRPr lang="zh-CN" altLang="en-US" sz="1200" b="0" i="0">
              <a:solidFill>
                <a:srgbClr val="1A1C1E"/>
              </a:solidFill>
              <a:latin typeface="Google Sans Text"/>
              <a:ea typeface="Google Sans Text"/>
            </a:endParaRPr>
          </a:p>
        </p:txBody>
      </p:sp>
      <p:pic>
        <p:nvPicPr>
          <p:cNvPr id="7" name="图片 6" descr="/data/temp/86e15421-30da-11f0-888e-fe12b53a8e9e.jpg86e15421-30da-11f0-888e-fe12b53a8e9e"/>
          <p:cNvPicPr>
            <a:picLocks noChangeAspect="1"/>
          </p:cNvPicPr>
          <p:nvPr>
            <p:custDataLst>
              <p:tags r:id="rId2"/>
            </p:custDataLst>
          </p:nvPr>
        </p:nvPicPr>
        <p:blipFill>
          <a:blip r:embed="rId3">
            <a:lum bright="6000" contrast="-6000"/>
          </a:blip>
          <a:srcRect l="30281" t="-183" r="40440"/>
          <a:stretch>
            <a:fillRect/>
          </a:stretch>
        </p:blipFill>
        <p:spPr>
          <a:xfrm>
            <a:off x="8292465" y="0"/>
            <a:ext cx="850900" cy="819785"/>
          </a:xfrm>
          <a:prstGeom prst="rect">
            <a:avLst/>
          </a:prstGeom>
          <a:ln w="25400">
            <a:solidFill>
              <a:schemeClr val="accent1"/>
            </a:solidFill>
          </a:ln>
        </p:spPr>
      </p:pic>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02</a:t>
            </a:r>
            <a:endParaRPr lang="en-US" altLang="zh-CN">
              <a:latin typeface="Times New Roman Regular" panose="02020503050405090304" charset="0"/>
              <a:cs typeface="Times New Roman Regular" panose="02020503050405090304" charset="0"/>
            </a:endParaRPr>
          </a:p>
        </p:txBody>
      </p:sp>
      <p:pic>
        <p:nvPicPr>
          <p:cNvPr id="10" name="图片 9" descr="/Users/bruce/Library/Containers/com.kingsoft.wpsoffice.mac/Data/Library/Application Support/Kingsoft/office6/.wppai/generateppt/8d5bce0e8b22311a45f96d22ea9ebdc8.jpg8d5bce0e8b22311a45f96d22ea9ebdc8"/>
          <p:cNvPicPr preferRelativeResize="0">
            <a:picLocks noChangeAspect="1"/>
          </p:cNvPicPr>
          <p:nvPr>
            <p:custDataLst>
              <p:tags r:id="rId4"/>
            </p:custDataLst>
          </p:nvPr>
        </p:nvPicPr>
        <p:blipFill>
          <a:blip r:embed="rId5"/>
          <a:srcRect l="8217" r="8217"/>
          <a:stretch>
            <a:fillRect/>
          </a:stretch>
        </p:blipFill>
        <p:spPr>
          <a:xfrm>
            <a:off x="502920" y="4542155"/>
            <a:ext cx="979170" cy="1367790"/>
          </a:xfrm>
          <a:custGeom>
            <a:avLst/>
            <a:gdLst>
              <a:gd name="connisteX0" fmla="*/ 0 w 4038603"/>
              <a:gd name="connsiteY0" fmla="*/ 203197 h 5638803"/>
              <a:gd name="connisteX1" fmla="*/ 203197 w 4038603"/>
              <a:gd name="connsiteY1" fmla="*/ 0 h 5638803"/>
              <a:gd name="connisteX2" fmla="*/ 3835395 w 4038603"/>
              <a:gd name="connsiteY2" fmla="*/ 0 h 5638803"/>
              <a:gd name="connisteX3" fmla="*/ 4038603 w 4038603"/>
              <a:gd name="connsiteY3" fmla="*/ 203197 h 5638803"/>
              <a:gd name="connisteX4" fmla="*/ 4038603 w 4038603"/>
              <a:gd name="connsiteY4" fmla="*/ 5435595 h 5638803"/>
              <a:gd name="connisteX5" fmla="*/ 3835395 w 4038603"/>
              <a:gd name="connsiteY5" fmla="*/ 5638803 h 5638803"/>
              <a:gd name="connisteX6" fmla="*/ 203197 w 4038603"/>
              <a:gd name="connsiteY6" fmla="*/ 5638803 h 5638803"/>
              <a:gd name="connisteX7" fmla="*/ 0 w 4038603"/>
              <a:gd name="connsiteY7" fmla="*/ 5435595 h 5638803"/>
              <a:gd name="connisteX8" fmla="*/ 0 w 4038603"/>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3.1Case2:USA_Coordinate_System_Evolution_English.drawio"/>
          <p:cNvPicPr>
            <a:picLocks noChangeAspect="1"/>
          </p:cNvPicPr>
          <p:nvPr/>
        </p:nvPicPr>
        <p:blipFill>
          <a:blip r:embed="rId1"/>
          <a:stretch>
            <a:fillRect/>
          </a:stretch>
        </p:blipFill>
        <p:spPr>
          <a:xfrm>
            <a:off x="101600" y="4205605"/>
            <a:ext cx="6299200" cy="2552700"/>
          </a:xfrm>
          <a:prstGeom prst="rect">
            <a:avLst/>
          </a:prstGeom>
        </p:spPr>
      </p:pic>
      <p:pic>
        <p:nvPicPr>
          <p:cNvPr id="22" name="图片 21" descr="2.1Case1:China_Coordinate_System_Evolution_English.drawio"/>
          <p:cNvPicPr>
            <a:picLocks noChangeAspect="1"/>
          </p:cNvPicPr>
          <p:nvPr/>
        </p:nvPicPr>
        <p:blipFill>
          <a:blip r:embed="rId2"/>
          <a:stretch>
            <a:fillRect/>
          </a:stretch>
        </p:blipFill>
        <p:spPr>
          <a:xfrm>
            <a:off x="2540" y="1164590"/>
            <a:ext cx="6402070" cy="2522220"/>
          </a:xfrm>
          <a:prstGeom prst="rect">
            <a:avLst/>
          </a:prstGeom>
        </p:spPr>
      </p:pic>
      <p:pic>
        <p:nvPicPr>
          <p:cNvPr id="17" name="图片 16"/>
          <p:cNvPicPr>
            <a:picLocks noChangeAspect="1"/>
          </p:cNvPicPr>
          <p:nvPr/>
        </p:nvPicPr>
        <p:blipFill>
          <a:blip r:embed="rId3"/>
          <a:stretch>
            <a:fillRect/>
          </a:stretch>
        </p:blipFill>
        <p:spPr>
          <a:xfrm>
            <a:off x="6400800" y="3963035"/>
            <a:ext cx="1791970" cy="2653030"/>
          </a:xfrm>
          <a:prstGeom prst="rect">
            <a:avLst/>
          </a:prstGeom>
        </p:spPr>
      </p:pic>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240030"/>
            <a:ext cx="7250430" cy="398780"/>
          </a:xfrm>
          <a:prstGeom prst="rect">
            <a:avLst/>
          </a:prstGeom>
          <a:noFill/>
        </p:spPr>
        <p:txBody>
          <a:bodyPr wrap="none" rtlCol="0" anchor="t">
            <a:spAutoFit/>
          </a:bodyPr>
          <a:lstStyle/>
          <a:p>
            <a:pPr algn="l"/>
            <a:r>
              <a:rPr lang="en-US" altLang="zh-CN" sz="20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The Soaring Dragon and The Star-Spangled Banner's Mark</a:t>
            </a:r>
            <a:endParaRPr lang="en-US" altLang="zh-CN" sz="20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03</a:t>
            </a:r>
            <a:endParaRPr lang="en-US" altLang="zh-CN">
              <a:latin typeface="Times New Roman Regular" panose="02020503050405090304" charset="0"/>
              <a:cs typeface="Times New Roman Regular" panose="02020503050405090304" charset="0"/>
            </a:endParaRPr>
          </a:p>
        </p:txBody>
      </p:sp>
      <p:sp>
        <p:nvSpPr>
          <p:cNvPr id="2" name="文本框 1"/>
          <p:cNvSpPr txBox="1"/>
          <p:nvPr/>
        </p:nvSpPr>
        <p:spPr>
          <a:xfrm>
            <a:off x="0" y="782320"/>
            <a:ext cx="9143365" cy="39243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en-US" altLang="zh-CN" sz="1400" b="1" dirty="0">
                <a:solidFill>
                  <a:srgbClr val="003399"/>
                </a:solidFill>
                <a:cs typeface="Arial" panose="020B0604020202090204" pitchFamily="34" charset="0"/>
                <a:sym typeface="+mn-ea"/>
              </a:rPr>
              <a:t>China: A Journey from Following to Leading in Coordinate Systems</a:t>
            </a:r>
            <a:endParaRPr lang="en-US" altLang="zh-CN" sz="1400" b="1" dirty="0">
              <a:solidFill>
                <a:srgbClr val="003399"/>
              </a:solidFill>
              <a:cs typeface="Arial" panose="020B0604020202090204" pitchFamily="34" charset="0"/>
              <a:sym typeface="+mn-ea"/>
            </a:endParaRPr>
          </a:p>
        </p:txBody>
      </p:sp>
      <p:sp>
        <p:nvSpPr>
          <p:cNvPr id="5" name="文本框 4"/>
          <p:cNvSpPr txBox="1"/>
          <p:nvPr/>
        </p:nvSpPr>
        <p:spPr>
          <a:xfrm>
            <a:off x="2540" y="3690620"/>
            <a:ext cx="9143365" cy="39243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en-US" altLang="zh-CN" sz="1400" b="1" dirty="0">
                <a:solidFill>
                  <a:srgbClr val="003399"/>
                </a:solidFill>
                <a:cs typeface="Arial" panose="020B0604020202090204" pitchFamily="34" charset="0"/>
                <a:sym typeface="+mn-ea"/>
              </a:rPr>
              <a:t>United States: Pragmatism and Technological Frontiers in Coordinate Exploration</a:t>
            </a:r>
            <a:endParaRPr lang="en-US" altLang="zh-CN" sz="1400" b="1" dirty="0">
              <a:solidFill>
                <a:srgbClr val="003399"/>
              </a:solidFill>
              <a:cs typeface="Arial" panose="020B0604020202090204" pitchFamily="34" charset="0"/>
              <a:sym typeface="+mn-ea"/>
            </a:endParaRPr>
          </a:p>
        </p:txBody>
      </p:sp>
      <p:pic>
        <p:nvPicPr>
          <p:cNvPr id="12" name="图片 11" descr="/data/temp/86e15421-30da-11f0-888e-fe12b53a8e9e.jpg86e15421-30da-11f0-888e-fe12b53a8e9e"/>
          <p:cNvPicPr>
            <a:picLocks noChangeAspect="1"/>
          </p:cNvPicPr>
          <p:nvPr>
            <p:custDataLst>
              <p:tags r:id="rId4"/>
            </p:custDataLst>
          </p:nvPr>
        </p:nvPicPr>
        <p:blipFill>
          <a:blip r:embed="rId5">
            <a:lum bright="6000" contrast="-6000"/>
          </a:blip>
          <a:srcRect l="30281" t="-183" r="40440"/>
          <a:stretch>
            <a:fillRect/>
          </a:stretch>
        </p:blipFill>
        <p:spPr>
          <a:xfrm>
            <a:off x="8292465" y="0"/>
            <a:ext cx="850900" cy="819785"/>
          </a:xfrm>
          <a:prstGeom prst="rect">
            <a:avLst/>
          </a:prstGeom>
          <a:ln w="25400">
            <a:solidFill>
              <a:schemeClr val="accent1"/>
            </a:solidFill>
          </a:ln>
        </p:spPr>
      </p:pic>
      <p:pic>
        <p:nvPicPr>
          <p:cNvPr id="13" name="图片 12"/>
          <p:cNvPicPr>
            <a:picLocks noChangeAspect="1"/>
          </p:cNvPicPr>
          <p:nvPr/>
        </p:nvPicPr>
        <p:blipFill>
          <a:blip r:embed="rId6"/>
          <a:srcRect l="24749" t="8563" r="24621" b="7779"/>
          <a:stretch>
            <a:fillRect/>
          </a:stretch>
        </p:blipFill>
        <p:spPr>
          <a:xfrm>
            <a:off x="6521450" y="894715"/>
            <a:ext cx="2384425" cy="2294255"/>
          </a:xfrm>
          <a:prstGeom prst="rect">
            <a:avLst/>
          </a:prstGeom>
        </p:spPr>
      </p:pic>
      <p:sp>
        <p:nvSpPr>
          <p:cNvPr id="16" name="文本框 15"/>
          <p:cNvSpPr txBox="1"/>
          <p:nvPr/>
        </p:nvSpPr>
        <p:spPr>
          <a:xfrm>
            <a:off x="337185" y="1434465"/>
            <a:ext cx="6063615" cy="1198880"/>
          </a:xfrm>
          <a:prstGeom prst="rect">
            <a:avLst/>
          </a:prstGeom>
          <a:solidFill>
            <a:schemeClr val="accent2"/>
          </a:solidFill>
        </p:spPr>
        <p:txBody>
          <a:bodyPr wrap="square" rtlCol="0" anchor="t">
            <a:spAutoFit/>
          </a:bodyPr>
          <a:p>
            <a:r>
              <a:rPr lang="en-US" altLang="zh-CN" b="1">
                <a:solidFill>
                  <a:srgbClr val="FF0000"/>
                </a:solidFill>
                <a:latin typeface="Arial Bold" panose="020B0604020202090204" charset="0"/>
                <a:cs typeface="Arial Bold" panose="020B0604020202090204" charset="0"/>
              </a:rPr>
              <a:t>Aerospace spatiotemporal intelligence</a:t>
            </a:r>
            <a:r>
              <a:rPr lang="en-US" altLang="zh-CN"/>
              <a:t> refers to PNTRC, which is a real-time space-based information service system integrating positioning, navigation, timing, remote sensing, and communication services.</a:t>
            </a:r>
            <a:endParaRPr lang="en-US" altLang="zh-CN"/>
          </a:p>
        </p:txBody>
      </p:sp>
      <p:sp>
        <p:nvSpPr>
          <p:cNvPr id="18" name="文本框 17"/>
          <p:cNvSpPr txBox="1"/>
          <p:nvPr/>
        </p:nvSpPr>
        <p:spPr>
          <a:xfrm>
            <a:off x="337185" y="2695575"/>
            <a:ext cx="6064885" cy="1476375"/>
          </a:xfrm>
          <a:prstGeom prst="rect">
            <a:avLst/>
          </a:prstGeom>
          <a:solidFill>
            <a:schemeClr val="accent2"/>
          </a:solidFill>
        </p:spPr>
        <p:txBody>
          <a:bodyPr wrap="square" rtlCol="0" anchor="t">
            <a:spAutoFit/>
          </a:bodyPr>
          <a:p>
            <a:r>
              <a:rPr lang="en-US" altLang="zh-CN"/>
              <a:t>PNTRC enables the integration of communication satellites, navigation satellites, and remote sensing satellites, thereby providing </a:t>
            </a:r>
            <a:r>
              <a:rPr lang="en-US" altLang="zh-CN" b="1">
                <a:solidFill>
                  <a:srgbClr val="FF0000"/>
                </a:solidFill>
                <a:latin typeface="Arial Bold" panose="020B0604020202090204" charset="0"/>
                <a:cs typeface="Arial Bold" panose="020B0604020202090204" charset="0"/>
              </a:rPr>
              <a:t>minute-level fast</a:t>
            </a:r>
            <a:r>
              <a:rPr lang="en-US" altLang="zh-CN"/>
              <a:t>, </a:t>
            </a:r>
            <a:r>
              <a:rPr lang="en-US" altLang="zh-CN" b="1">
                <a:solidFill>
                  <a:srgbClr val="FF0000"/>
                </a:solidFill>
                <a:latin typeface="Arial Bold" panose="020B0604020202090204" charset="0"/>
                <a:cs typeface="Arial Bold" panose="020B0604020202090204" charset="0"/>
              </a:rPr>
              <a:t>accurate</a:t>
            </a:r>
            <a:r>
              <a:rPr lang="en-US" altLang="zh-CN"/>
              <a:t>, and </a:t>
            </a:r>
            <a:r>
              <a:rPr lang="en-US" altLang="zh-CN" b="1">
                <a:solidFill>
                  <a:srgbClr val="FF0000"/>
                </a:solidFill>
                <a:latin typeface="Arial Bold" panose="020B0604020202090204" charset="0"/>
                <a:cs typeface="Arial Bold" panose="020B0604020202090204" charset="0"/>
              </a:rPr>
              <a:t>agile services</a:t>
            </a:r>
            <a:r>
              <a:rPr lang="en-US" altLang="zh-CN"/>
              <a:t> for remote sensing information from acquisition to application terminals on a global scale.</a:t>
            </a:r>
            <a:endParaRPr lang="en-US" altLang="zh-CN"/>
          </a:p>
        </p:txBody>
      </p:sp>
      <p:sp>
        <p:nvSpPr>
          <p:cNvPr id="3" name="文本框 2"/>
          <p:cNvSpPr txBox="1"/>
          <p:nvPr/>
        </p:nvSpPr>
        <p:spPr>
          <a:xfrm>
            <a:off x="6301105" y="3183890"/>
            <a:ext cx="2865120" cy="735965"/>
          </a:xfrm>
          <a:prstGeom prst="rect">
            <a:avLst/>
          </a:prstGeom>
          <a:noFill/>
        </p:spPr>
        <p:txBody>
          <a:bodyPr wrap="square" rtlCol="0" anchor="t">
            <a:noAutofit/>
          </a:bodyPr>
          <a:p>
            <a:pPr algn="ctr"/>
            <a:r>
              <a:rPr lang="en-US" altLang="zh-CN" sz="700" b="1">
                <a:latin typeface="Arial Bold" panose="020B0604020202090204" charset="0"/>
                <a:cs typeface="Arial Bold" panose="020B0604020202090204" charset="0"/>
              </a:rPr>
              <a:t>Professor Deren Li from Wuhan University, former President of the International Society for Photogrammetry and Remote Sensing (ISPRS), Academician of the Chinese Academy of Sciences, Academician of the Chinese Academy of Engineering, Academician of the Eurasian Academy of Sciences, and Academician of the International Academy of Astronautics.</a:t>
            </a:r>
            <a:endParaRPr lang="en-US" altLang="zh-CN" sz="700" b="1">
              <a:latin typeface="Arial Bold" panose="020B0604020202090204" charset="0"/>
              <a:cs typeface="Arial Bold" panose="020B0604020202090204" charset="0"/>
            </a:endParaRPr>
          </a:p>
        </p:txBody>
      </p:sp>
      <p:sp>
        <p:nvSpPr>
          <p:cNvPr id="21" name="文本框 20"/>
          <p:cNvSpPr txBox="1"/>
          <p:nvPr/>
        </p:nvSpPr>
        <p:spPr>
          <a:xfrm>
            <a:off x="5561965" y="6598920"/>
            <a:ext cx="3141345" cy="229870"/>
          </a:xfrm>
          <a:prstGeom prst="rect">
            <a:avLst/>
          </a:prstGeom>
          <a:noFill/>
        </p:spPr>
        <p:txBody>
          <a:bodyPr wrap="square" rtlCol="0" anchor="t">
            <a:spAutoFit/>
          </a:bodyPr>
          <a:p>
            <a:r>
              <a:rPr lang="en-US" altLang="zh-CN" sz="900">
                <a:latin typeface="Arial" panose="020B0604020202090204" pitchFamily="34" charset="0"/>
                <a:cs typeface="Arial" panose="020B0604020202090204" pitchFamily="34" charset="0"/>
              </a:rPr>
              <a:t>https://en.wikipedia.org/wiki/Ferdinand_Rudolph_Hassler</a:t>
            </a:r>
            <a:endParaRPr lang="en-US" altLang="zh-CN" sz="900">
              <a:latin typeface="Arial" panose="020B0604020202090204" pitchFamily="34" charset="0"/>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 grpId="0"/>
      <p:bldP spid="16" grpId="1" animBg="1"/>
      <p:bldP spid="18" grpId="1" animBg="1"/>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228600"/>
            <a:ext cx="6502400" cy="398780"/>
          </a:xfrm>
          <a:prstGeom prst="rect">
            <a:avLst/>
          </a:prstGeom>
          <a:noFill/>
        </p:spPr>
        <p:txBody>
          <a:bodyPr wrap="none" rtlCol="0" anchor="t">
            <a:spAutoFit/>
          </a:bodyPr>
          <a:lstStyle/>
          <a:p>
            <a:pPr algn="l"/>
            <a:r>
              <a:rPr lang="en-US" altLang="zh-CN" sz="2000"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European Synergy and an Island Nation's Resilience</a:t>
            </a:r>
            <a:endParaRPr lang="en-US" altLang="zh-CN" sz="2000"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04</a:t>
            </a:r>
            <a:endParaRPr lang="en-US" altLang="zh-CN">
              <a:latin typeface="Times New Roman Regular" panose="02020503050405090304" charset="0"/>
              <a:cs typeface="Times New Roman Regular" panose="02020503050405090304" charset="0"/>
            </a:endParaRPr>
          </a:p>
        </p:txBody>
      </p:sp>
      <p:sp>
        <p:nvSpPr>
          <p:cNvPr id="2" name="文本框 1"/>
          <p:cNvSpPr txBox="1"/>
          <p:nvPr/>
        </p:nvSpPr>
        <p:spPr>
          <a:xfrm>
            <a:off x="0" y="814070"/>
            <a:ext cx="9143365" cy="39243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en-US" altLang="zh-CN" sz="1400" b="1" dirty="0">
                <a:solidFill>
                  <a:srgbClr val="003399"/>
                </a:solidFill>
                <a:cs typeface="Arial" panose="020B0604020202090204" pitchFamily="34" charset="0"/>
                <a:sym typeface="+mn-ea"/>
              </a:rPr>
              <a:t>(EU): Standardization under the Wave of Integration - ETRS89</a:t>
            </a:r>
            <a:endParaRPr lang="en-US" altLang="zh-CN" sz="1400" b="1" dirty="0">
              <a:solidFill>
                <a:srgbClr val="003399"/>
              </a:solidFill>
              <a:cs typeface="Arial" panose="020B0604020202090204" pitchFamily="34" charset="0"/>
              <a:sym typeface="+mn-ea"/>
            </a:endParaRPr>
          </a:p>
        </p:txBody>
      </p:sp>
      <p:sp>
        <p:nvSpPr>
          <p:cNvPr id="5" name="文本框 4"/>
          <p:cNvSpPr txBox="1"/>
          <p:nvPr/>
        </p:nvSpPr>
        <p:spPr>
          <a:xfrm>
            <a:off x="2540" y="3651885"/>
            <a:ext cx="9143365" cy="39243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en-US" altLang="zh-CN" sz="1400" b="1" dirty="0">
                <a:solidFill>
                  <a:srgbClr val="003399"/>
                </a:solidFill>
                <a:cs typeface="Arial" panose="020B0604020202090204" pitchFamily="34" charset="0"/>
                <a:sym typeface="+mn-ea"/>
              </a:rPr>
              <a:t>Japan: Coordinate Maintenance and Innovation on the Seismic Belt</a:t>
            </a:r>
            <a:endParaRPr lang="en-US" altLang="zh-CN" sz="1400" b="1" dirty="0">
              <a:solidFill>
                <a:srgbClr val="003399"/>
              </a:solidFill>
              <a:cs typeface="Arial" panose="020B0604020202090204" pitchFamily="34" charset="0"/>
              <a:sym typeface="+mn-ea"/>
            </a:endParaRPr>
          </a:p>
        </p:txBody>
      </p:sp>
      <p:pic>
        <p:nvPicPr>
          <p:cNvPr id="12" name="图片 11" descr="/data/temp/86e15421-30da-11f0-888e-fe12b53a8e9e.jpg86e15421-30da-11f0-888e-fe12b53a8e9e"/>
          <p:cNvPicPr>
            <a:picLocks noChangeAspect="1"/>
          </p:cNvPicPr>
          <p:nvPr>
            <p:custDataLst>
              <p:tags r:id="rId1"/>
            </p:custDataLst>
          </p:nvPr>
        </p:nvPicPr>
        <p:blipFill>
          <a:blip r:embed="rId2">
            <a:lum bright="6000" contrast="-6000"/>
          </a:blip>
          <a:srcRect l="30281" t="-183" r="40440"/>
          <a:stretch>
            <a:fillRect/>
          </a:stretch>
        </p:blipFill>
        <p:spPr>
          <a:xfrm>
            <a:off x="8292465" y="0"/>
            <a:ext cx="850900" cy="819785"/>
          </a:xfrm>
          <a:prstGeom prst="rect">
            <a:avLst/>
          </a:prstGeom>
          <a:ln w="25400">
            <a:solidFill>
              <a:schemeClr val="accent1"/>
            </a:solidFill>
          </a:ln>
        </p:spPr>
      </p:pic>
      <p:pic>
        <p:nvPicPr>
          <p:cNvPr id="24" name="图片 23" descr="/Users/bruce/Library/Containers/com.kingsoft.wpsoffice.mac/Data/tmp/picturecompress_20250514225227/output_1.pngoutput_1"/>
          <p:cNvPicPr>
            <a:picLocks noChangeAspect="1"/>
          </p:cNvPicPr>
          <p:nvPr/>
        </p:nvPicPr>
        <p:blipFill>
          <a:blip r:embed="rId3"/>
          <a:stretch>
            <a:fillRect/>
          </a:stretch>
        </p:blipFill>
        <p:spPr>
          <a:xfrm>
            <a:off x="5695950" y="4249420"/>
            <a:ext cx="3447415" cy="2294890"/>
          </a:xfrm>
          <a:prstGeom prst="rect">
            <a:avLst/>
          </a:prstGeom>
        </p:spPr>
      </p:pic>
      <p:pic>
        <p:nvPicPr>
          <p:cNvPr id="29" name="图片 28" descr="4.1Case3:Europe_Coordinate_System_Evolution_English.drawio"/>
          <p:cNvPicPr>
            <a:picLocks noChangeAspect="1"/>
          </p:cNvPicPr>
          <p:nvPr/>
        </p:nvPicPr>
        <p:blipFill>
          <a:blip r:embed="rId4"/>
          <a:stretch>
            <a:fillRect/>
          </a:stretch>
        </p:blipFill>
        <p:spPr>
          <a:xfrm>
            <a:off x="633730" y="1223010"/>
            <a:ext cx="5062220" cy="2511425"/>
          </a:xfrm>
          <a:prstGeom prst="rect">
            <a:avLst/>
          </a:prstGeom>
        </p:spPr>
      </p:pic>
      <p:pic>
        <p:nvPicPr>
          <p:cNvPr id="30" name="图片 29" descr="5.1Case4:Japan_Coordinate_System_Evolution_English.drawio"/>
          <p:cNvPicPr>
            <a:picLocks noChangeAspect="1"/>
          </p:cNvPicPr>
          <p:nvPr/>
        </p:nvPicPr>
        <p:blipFill>
          <a:blip r:embed="rId5"/>
          <a:stretch>
            <a:fillRect/>
          </a:stretch>
        </p:blipFill>
        <p:spPr>
          <a:xfrm>
            <a:off x="0" y="4076700"/>
            <a:ext cx="5943600" cy="2628900"/>
          </a:xfrm>
          <a:prstGeom prst="rect">
            <a:avLst/>
          </a:prstGeom>
        </p:spPr>
      </p:pic>
      <p:pic>
        <p:nvPicPr>
          <p:cNvPr id="31" name="图片 30" descr="/data/temp/85dfdea3-30da-11f0-8e02-4a679891df00.jpg@base@tag=imgScale&amp;m=1&amp;w=1742&amp;h=1903&amp;q=9585dfdea3-30da-11f0-8e02-4a679891df00"/>
          <p:cNvPicPr>
            <a:picLocks noChangeAspect="1"/>
          </p:cNvPicPr>
          <p:nvPr>
            <p:custDataLst>
              <p:tags r:id="rId6"/>
            </p:custDataLst>
          </p:nvPr>
        </p:nvPicPr>
        <p:blipFill>
          <a:blip r:embed="rId7"/>
          <a:srcRect t="1784" b="1960"/>
          <a:stretch>
            <a:fillRect/>
          </a:stretch>
        </p:blipFill>
        <p:spPr>
          <a:xfrm>
            <a:off x="6398895" y="922020"/>
            <a:ext cx="2380615" cy="3145155"/>
          </a:xfrm>
          <a:custGeom>
            <a:avLst/>
            <a:gdLst/>
            <a:ahLst/>
            <a:cxnLst>
              <a:cxn ang="3">
                <a:pos x="hc" y="t"/>
              </a:cxn>
              <a:cxn ang="cd2">
                <a:pos x="l" y="vc"/>
              </a:cxn>
              <a:cxn ang="cd4">
                <a:pos x="hc" y="b"/>
              </a:cxn>
              <a:cxn ang="0">
                <a:pos x="r" y="vc"/>
              </a:cxn>
            </a:cxnLst>
            <a:rect l="l" t="t" r="r" b="b"/>
            <a:pathLst>
              <a:path w="9886" h="10799">
                <a:moveTo>
                  <a:pt x="2361" y="0"/>
                </a:moveTo>
                <a:lnTo>
                  <a:pt x="9886" y="0"/>
                </a:lnTo>
                <a:lnTo>
                  <a:pt x="9886" y="10799"/>
                </a:lnTo>
                <a:lnTo>
                  <a:pt x="2232" y="10798"/>
                </a:lnTo>
                <a:lnTo>
                  <a:pt x="0" y="5399"/>
                </a:lnTo>
                <a:lnTo>
                  <a:pt x="2361" y="0"/>
                </a:lnTo>
                <a:close/>
              </a:path>
            </a:pathLst>
          </a:custGeom>
          <a:solidFill>
            <a:schemeClr val="accent1"/>
          </a:solidFill>
          <a:ln>
            <a:solidFill>
              <a:schemeClr val="accent1">
                <a:alpha val="20000"/>
              </a:schemeClr>
            </a:solid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Users/bruce/Library/Containers/com.kingsoft.wpsoffice.mac/Data/tmp/picturecompress_20250514222301/output_1.jpgoutput_1"/>
          <p:cNvPicPr preferRelativeResize="0">
            <a:picLocks noChangeAspect="1"/>
          </p:cNvPicPr>
          <p:nvPr>
            <p:custDataLst>
              <p:tags r:id="rId1"/>
            </p:custDataLst>
          </p:nvPr>
        </p:nvPicPr>
        <p:blipFill>
          <a:blip r:embed="rId2">
            <a:alphaModFix amt="13000"/>
          </a:blip>
          <a:srcRect t="5532" b="6170"/>
          <a:stretch>
            <a:fillRect/>
          </a:stretch>
        </p:blipFill>
        <p:spPr>
          <a:xfrm>
            <a:off x="4574540" y="1179195"/>
            <a:ext cx="4571365" cy="5637530"/>
          </a:xfrm>
          <a:custGeom>
            <a:avLst/>
            <a:gdLst>
              <a:gd name="connisteX0" fmla="*/ 0 w 4038603"/>
              <a:gd name="connsiteY0" fmla="*/ 203197 h 5638803"/>
              <a:gd name="connisteX1" fmla="*/ 203197 w 4038603"/>
              <a:gd name="connsiteY1" fmla="*/ 0 h 5638803"/>
              <a:gd name="connisteX2" fmla="*/ 3835395 w 4038603"/>
              <a:gd name="connsiteY2" fmla="*/ 0 h 5638803"/>
              <a:gd name="connisteX3" fmla="*/ 4038603 w 4038603"/>
              <a:gd name="connsiteY3" fmla="*/ 203197 h 5638803"/>
              <a:gd name="connisteX4" fmla="*/ 4038603 w 4038603"/>
              <a:gd name="connsiteY4" fmla="*/ 5435595 h 5638803"/>
              <a:gd name="connisteX5" fmla="*/ 3835395 w 4038603"/>
              <a:gd name="connsiteY5" fmla="*/ 5638803 h 5638803"/>
              <a:gd name="connisteX6" fmla="*/ 203197 w 4038603"/>
              <a:gd name="connsiteY6" fmla="*/ 5638803 h 5638803"/>
              <a:gd name="connisteX7" fmla="*/ 0 w 4038603"/>
              <a:gd name="connsiteY7" fmla="*/ 5435595 h 5638803"/>
              <a:gd name="connisteX8" fmla="*/ 0 w 4038603"/>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3"/>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22" name="图片 21" descr="/Users/bruce/Library/Containers/com.kingsoft.wpsoffice.mac/Data/tmp/picturecompress_20250514222301/output_1.jpgoutput_1"/>
          <p:cNvPicPr preferRelativeResize="0">
            <a:picLocks noChangeAspect="1"/>
          </p:cNvPicPr>
          <p:nvPr>
            <p:custDataLst>
              <p:tags r:id="rId4"/>
            </p:custDataLst>
          </p:nvPr>
        </p:nvPicPr>
        <p:blipFill>
          <a:blip r:embed="rId2">
            <a:alphaModFix amt="13000"/>
          </a:blip>
          <a:srcRect t="5532" b="6170"/>
          <a:stretch>
            <a:fillRect/>
          </a:stretch>
        </p:blipFill>
        <p:spPr>
          <a:xfrm>
            <a:off x="0" y="1179195"/>
            <a:ext cx="4571365" cy="5637530"/>
          </a:xfrm>
          <a:custGeom>
            <a:avLst/>
            <a:gdLst>
              <a:gd name="connisteX0" fmla="*/ 0 w 4038603"/>
              <a:gd name="connsiteY0" fmla="*/ 203197 h 5638803"/>
              <a:gd name="connisteX1" fmla="*/ 203197 w 4038603"/>
              <a:gd name="connsiteY1" fmla="*/ 0 h 5638803"/>
              <a:gd name="connisteX2" fmla="*/ 3835395 w 4038603"/>
              <a:gd name="connsiteY2" fmla="*/ 0 h 5638803"/>
              <a:gd name="connisteX3" fmla="*/ 4038603 w 4038603"/>
              <a:gd name="connsiteY3" fmla="*/ 203197 h 5638803"/>
              <a:gd name="connisteX4" fmla="*/ 4038603 w 4038603"/>
              <a:gd name="connsiteY4" fmla="*/ 5435595 h 5638803"/>
              <a:gd name="connisteX5" fmla="*/ 3835395 w 4038603"/>
              <a:gd name="connsiteY5" fmla="*/ 5638803 h 5638803"/>
              <a:gd name="connisteX6" fmla="*/ 203197 w 4038603"/>
              <a:gd name="connsiteY6" fmla="*/ 5638803 h 5638803"/>
              <a:gd name="connisteX7" fmla="*/ 0 w 4038603"/>
              <a:gd name="connsiteY7" fmla="*/ 5435595 h 5638803"/>
              <a:gd name="connisteX8" fmla="*/ 0 w 4038603"/>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3"/>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6" name="object 3"/>
          <p:cNvSpPr/>
          <p:nvPr/>
        </p:nvSpPr>
        <p:spPr>
          <a:xfrm>
            <a:off x="0" y="819911"/>
            <a:ext cx="9144000" cy="60960"/>
          </a:xfrm>
          <a:prstGeom prst="rect">
            <a:avLst/>
          </a:prstGeom>
          <a:gradFill>
            <a:gsLst>
              <a:gs pos="58000">
                <a:srgbClr val="003399"/>
              </a:gs>
              <a:gs pos="0">
                <a:schemeClr val="accent1">
                  <a:lumMod val="5000"/>
                  <a:lumOff val="95000"/>
                </a:schemeClr>
              </a:gs>
              <a:gs pos="100000">
                <a:srgbClr val="003399"/>
              </a:gs>
            </a:gsLst>
            <a:lin ang="10800000" scaled="0"/>
          </a:gradFill>
        </p:spPr>
        <p:txBody>
          <a:bodyPr wrap="square" lIns="0" tIns="0" rIns="0" bIns="0" rtlCol="0"/>
          <a:lstStyle/>
          <a:p>
            <a:endParaRPr>
              <a:cs typeface="Arial" panose="020B0604020202090204" pitchFamily="34" charset="0"/>
            </a:endParaRPr>
          </a:p>
        </p:txBody>
      </p:sp>
      <p:sp>
        <p:nvSpPr>
          <p:cNvPr id="9" name="矩形 8"/>
          <p:cNvSpPr/>
          <p:nvPr/>
        </p:nvSpPr>
        <p:spPr>
          <a:xfrm>
            <a:off x="0" y="104140"/>
            <a:ext cx="22098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1" name="矩形 10"/>
          <p:cNvSpPr/>
          <p:nvPr/>
        </p:nvSpPr>
        <p:spPr>
          <a:xfrm>
            <a:off x="259080" y="104140"/>
            <a:ext cx="76200" cy="6477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Arial" panose="020B0604020202090204" pitchFamily="34" charset="0"/>
            </a:endParaRPr>
          </a:p>
        </p:txBody>
      </p:sp>
      <p:sp>
        <p:nvSpPr>
          <p:cNvPr id="15" name="文本框 14"/>
          <p:cNvSpPr txBox="1"/>
          <p:nvPr/>
        </p:nvSpPr>
        <p:spPr>
          <a:xfrm>
            <a:off x="502920" y="228600"/>
            <a:ext cx="7574280" cy="368300"/>
          </a:xfrm>
          <a:prstGeom prst="rect">
            <a:avLst/>
          </a:prstGeom>
          <a:noFill/>
        </p:spPr>
        <p:txBody>
          <a:bodyPr wrap="none" rtlCol="0" anchor="t">
            <a:spAutoFit/>
          </a:bodyPr>
          <a:lstStyle/>
          <a:p>
            <a:pPr algn="l"/>
            <a:r>
              <a:rPr lang="en-US" altLang="zh-CN" b="1" dirty="0">
                <a:solidFill>
                  <a:schemeClr val="tx1"/>
                </a:solidFill>
                <a:latin typeface="Arial" panose="020B0604020202090204" pitchFamily="34" charset="0"/>
                <a:ea typeface="Arial" panose="020B0604020202090204" pitchFamily="34" charset="0"/>
                <a:cs typeface="Arial" panose="020B0604020202090204" pitchFamily="34" charset="0"/>
                <a:sym typeface="+mn-ea"/>
              </a:rPr>
              <a:t>Conclusion and Outlook: Positioning the Future, Mapping the World</a:t>
            </a:r>
            <a:endParaRPr lang="en-US" altLang="zh-CN" b="1" dirty="0">
              <a:solidFill>
                <a:schemeClr val="tx1"/>
              </a:solidFill>
              <a:latin typeface="Arial" panose="020B0604020202090204" pitchFamily="34" charset="0"/>
              <a:ea typeface="Arial" panose="020B0604020202090204" pitchFamily="34" charset="0"/>
              <a:cs typeface="Arial" panose="020B0604020202090204" pitchFamily="34" charset="0"/>
              <a:sym typeface="+mn-ea"/>
            </a:endParaRPr>
          </a:p>
        </p:txBody>
      </p:sp>
      <p:sp>
        <p:nvSpPr>
          <p:cNvPr id="19" name="文本框 18"/>
          <p:cNvSpPr txBox="1"/>
          <p:nvPr/>
        </p:nvSpPr>
        <p:spPr>
          <a:xfrm>
            <a:off x="8435340" y="6489700"/>
            <a:ext cx="710565" cy="368300"/>
          </a:xfrm>
          <a:prstGeom prst="rect">
            <a:avLst/>
          </a:prstGeom>
          <a:noFill/>
        </p:spPr>
        <p:txBody>
          <a:bodyPr wrap="square" rtlCol="0">
            <a:spAutoFit/>
          </a:bodyPr>
          <a:p>
            <a:pPr algn="ctr"/>
            <a:r>
              <a:rPr lang="en-US" altLang="zh-CN">
                <a:latin typeface="Times New Roman Regular" panose="02020503050405090304" charset="0"/>
                <a:cs typeface="Times New Roman Regular" panose="02020503050405090304" charset="0"/>
              </a:rPr>
              <a:t>05</a:t>
            </a:r>
            <a:endParaRPr lang="en-US" altLang="zh-CN">
              <a:latin typeface="Times New Roman Regular" panose="02020503050405090304" charset="0"/>
              <a:cs typeface="Times New Roman Regular" panose="02020503050405090304" charset="0"/>
            </a:endParaRPr>
          </a:p>
        </p:txBody>
      </p:sp>
      <p:sp>
        <p:nvSpPr>
          <p:cNvPr id="2" name="文本框 1"/>
          <p:cNvSpPr txBox="1"/>
          <p:nvPr/>
        </p:nvSpPr>
        <p:spPr>
          <a:xfrm>
            <a:off x="0" y="730250"/>
            <a:ext cx="9143365" cy="565150"/>
          </a:xfrm>
          <a:prstGeom prst="rect">
            <a:avLst/>
          </a:prstGeom>
          <a:noFill/>
        </p:spPr>
        <p:txBody>
          <a:bodyPr wrap="square" rtlCol="0" anchor="t">
            <a:spAutoFit/>
          </a:bodyPr>
          <a:p>
            <a:pPr marL="285750" indent="-285750">
              <a:lnSpc>
                <a:spcPct val="140000"/>
              </a:lnSpc>
              <a:spcBef>
                <a:spcPts val="0"/>
              </a:spcBef>
              <a:spcAft>
                <a:spcPts val="0"/>
              </a:spcAft>
              <a:buFont typeface="Wingdings" panose="05000000000000000000" charset="0"/>
              <a:buChar char="Ø"/>
            </a:pPr>
            <a:r>
              <a:rPr lang="en-US" altLang="zh-CN" sz="2200" b="1" dirty="0">
                <a:solidFill>
                  <a:srgbClr val="003399"/>
                </a:solidFill>
                <a:cs typeface="Arial" panose="020B0604020202090204" pitchFamily="34" charset="0"/>
                <a:sym typeface="+mn-ea"/>
              </a:rPr>
              <a:t>Conclusion</a:t>
            </a:r>
            <a:endParaRPr lang="en-US" altLang="zh-CN" sz="2200" b="1" dirty="0">
              <a:solidFill>
                <a:srgbClr val="003399"/>
              </a:solidFill>
              <a:cs typeface="Arial" panose="020B0604020202090204" pitchFamily="34" charset="0"/>
              <a:sym typeface="+mn-ea"/>
            </a:endParaRPr>
          </a:p>
        </p:txBody>
      </p:sp>
      <p:pic>
        <p:nvPicPr>
          <p:cNvPr id="12" name="图片 11" descr="/data/temp/86e15421-30da-11f0-888e-fe12b53a8e9e.jpg86e15421-30da-11f0-888e-fe12b53a8e9e"/>
          <p:cNvPicPr>
            <a:picLocks noChangeAspect="1"/>
          </p:cNvPicPr>
          <p:nvPr>
            <p:custDataLst>
              <p:tags r:id="rId5"/>
            </p:custDataLst>
          </p:nvPr>
        </p:nvPicPr>
        <p:blipFill>
          <a:blip r:embed="rId6">
            <a:lum bright="6000" contrast="-6000"/>
          </a:blip>
          <a:srcRect l="30281" t="-183" r="40440"/>
          <a:stretch>
            <a:fillRect/>
          </a:stretch>
        </p:blipFill>
        <p:spPr>
          <a:xfrm>
            <a:off x="8292465" y="0"/>
            <a:ext cx="850900" cy="819785"/>
          </a:xfrm>
          <a:prstGeom prst="rect">
            <a:avLst/>
          </a:prstGeom>
          <a:ln w="25400">
            <a:solidFill>
              <a:schemeClr val="accent1"/>
            </a:solidFill>
          </a:ln>
        </p:spPr>
      </p:pic>
      <p:sp>
        <p:nvSpPr>
          <p:cNvPr id="7" name="文本框 6"/>
          <p:cNvSpPr txBox="1"/>
          <p:nvPr/>
        </p:nvSpPr>
        <p:spPr>
          <a:xfrm>
            <a:off x="0" y="5220335"/>
            <a:ext cx="9070340" cy="1596390"/>
          </a:xfrm>
          <a:prstGeom prst="rect">
            <a:avLst/>
          </a:prstGeom>
          <a:noFill/>
        </p:spPr>
        <p:txBody>
          <a:bodyPr wrap="square" rtlCol="0" anchor="t">
            <a:noAutofit/>
          </a:bodyPr>
          <a:p>
            <a:r>
              <a:rPr lang="en-US" altLang="zh-CN" sz="1000" b="1">
                <a:solidFill>
                  <a:srgbClr val="FF0000"/>
                </a:solidFill>
                <a:latin typeface="Times New Roman Bold" panose="02020503050405090304" charset="0"/>
                <a:cs typeface="Times New Roman Bold" panose="02020503050405090304" charset="0"/>
              </a:rPr>
              <a:t>Global Dynamic Reference Frame: </a:t>
            </a:r>
            <a:r>
              <a:rPr lang="en-US" altLang="zh-CN" sz="1000">
                <a:latin typeface="Times New Roman Regular" panose="02020503050405090304" charset="0"/>
                <a:cs typeface="Times New Roman Regular" panose="02020503050405090304" charset="0"/>
              </a:rPr>
              <a:t>Further considering factors such as plate motion, Earth rotation variations, and tides to achieve higher precision and a "living" coordinate datum.   </a:t>
            </a:r>
            <a:endParaRPr lang="en-US" altLang="zh-CN" sz="1000">
              <a:latin typeface="Times New Roman Regular" panose="02020503050405090304" charset="0"/>
              <a:cs typeface="Times New Roman Regular" panose="02020503050405090304" charset="0"/>
            </a:endParaRPr>
          </a:p>
          <a:p>
            <a:r>
              <a:rPr lang="en-US" altLang="zh-CN" sz="1000" b="1">
                <a:solidFill>
                  <a:srgbClr val="FF0000"/>
                </a:solidFill>
                <a:latin typeface="Times New Roman Bold" panose="02020503050405090304" charset="0"/>
                <a:cs typeface="Times New Roman Bold" panose="02020503050405090304" charset="0"/>
              </a:rPr>
              <a:t>Continuous Refinement and Application Deepening of ITRF: </a:t>
            </a:r>
            <a:r>
              <a:rPr lang="en-US" altLang="zh-CN" sz="1000">
                <a:latin typeface="Times New Roman Regular" panose="02020503050405090304" charset="0"/>
                <a:cs typeface="Times New Roman Regular" panose="02020503050405090304" charset="0"/>
              </a:rPr>
              <a:t>The importance of the International Terrestrial Reference Frame (ITRF) as a global standard is becoming increasingly prominent.   </a:t>
            </a:r>
            <a:endParaRPr lang="en-US" altLang="zh-CN" sz="1000">
              <a:latin typeface="Times New Roman Regular" panose="02020503050405090304" charset="0"/>
              <a:cs typeface="Times New Roman Regular" panose="02020503050405090304" charset="0"/>
            </a:endParaRPr>
          </a:p>
          <a:p>
            <a:r>
              <a:rPr lang="en-US" altLang="zh-CN" sz="1000" b="1">
                <a:solidFill>
                  <a:srgbClr val="FF0000"/>
                </a:solidFill>
                <a:latin typeface="Times New Roman Bold" panose="02020503050405090304" charset="0"/>
                <a:cs typeface="Times New Roman Bold" panose="02020503050405090304" charset="0"/>
              </a:rPr>
              <a:t>Ongoing Innovation and Multi-System Integration of GNSS Technologies: </a:t>
            </a:r>
            <a:r>
              <a:rPr lang="en-US" altLang="zh-CN" sz="1000">
                <a:latin typeface="Times New Roman Regular" panose="02020503050405090304" charset="0"/>
                <a:cs typeface="Times New Roman Regular" panose="02020503050405090304" charset="0"/>
              </a:rPr>
              <a:t>The coexistence and interoperability of multiple systems such as GPS, GLONASS, Galileo, and BeiDou will provide more robust and higher-precision positioning services, placing greater demands on coordinate systems.   </a:t>
            </a:r>
            <a:endParaRPr lang="en-US" altLang="zh-CN" sz="1000">
              <a:latin typeface="Times New Roman Regular" panose="02020503050405090304" charset="0"/>
              <a:cs typeface="Times New Roman Regular" panose="02020503050405090304" charset="0"/>
            </a:endParaRPr>
          </a:p>
          <a:p>
            <a:r>
              <a:rPr lang="en-US" altLang="zh-CN" sz="1000" b="1">
                <a:solidFill>
                  <a:srgbClr val="FF0000"/>
                </a:solidFill>
                <a:latin typeface="Times New Roman Bold" panose="02020503050405090304" charset="0"/>
                <a:cs typeface="Times New Roman Bold" panose="02020503050405090304" charset="0"/>
              </a:rPr>
              <a:t>Proliferation of Real-Time Precise Positioning Services: </a:t>
            </a:r>
            <a:r>
              <a:rPr lang="en-US" altLang="zh-CN" sz="1000">
                <a:latin typeface="Times New Roman Regular" panose="02020503050405090304" charset="0"/>
                <a:cs typeface="Times New Roman Regular" panose="02020503050405090304" charset="0"/>
              </a:rPr>
              <a:t>Emerging fields like autonomous driving, the Internet of Things, and smart cities have strong demand for real-time, high-precision, and seamless coordinate services.   </a:t>
            </a:r>
            <a:endParaRPr lang="en-US" altLang="zh-CN" sz="1000">
              <a:latin typeface="Times New Roman Regular" panose="02020503050405090304" charset="0"/>
              <a:cs typeface="Times New Roman Regular" panose="02020503050405090304" charset="0"/>
            </a:endParaRPr>
          </a:p>
          <a:p>
            <a:r>
              <a:rPr lang="en-US" altLang="zh-CN" sz="1000" b="1">
                <a:solidFill>
                  <a:srgbClr val="FF0000"/>
                </a:solidFill>
                <a:latin typeface="Times New Roman Bold" panose="02020503050405090304" charset="0"/>
                <a:cs typeface="Times New Roman Bold" panose="02020503050405090304" charset="0"/>
              </a:rPr>
              <a:t>Deep Integration of Geographic Information Systems and Earth System Science:</a:t>
            </a:r>
            <a:r>
              <a:rPr lang="en-US" altLang="zh-CN" sz="1000">
                <a:latin typeface="Times New Roman Regular" panose="02020503050405090304" charset="0"/>
                <a:cs typeface="Times New Roman Regular" panose="02020503050405090304" charset="0"/>
              </a:rPr>
              <a:t> As the "language" of spatial data, coordinate systems will play a more critical role in understanding and addressing global climate change and resource-environment challenges.</a:t>
            </a:r>
            <a:endParaRPr lang="en-US" altLang="zh-CN" sz="1000">
              <a:latin typeface="Times New Roman Regular" panose="02020503050405090304" charset="0"/>
              <a:cs typeface="Times New Roman Regular" panose="02020503050405090304" charset="0"/>
            </a:endParaRPr>
          </a:p>
        </p:txBody>
      </p:sp>
      <p:graphicFrame>
        <p:nvGraphicFramePr>
          <p:cNvPr id="14" name="表格 13"/>
          <p:cNvGraphicFramePr/>
          <p:nvPr>
            <p:custDataLst>
              <p:tags r:id="rId7"/>
            </p:custDataLst>
          </p:nvPr>
        </p:nvGraphicFramePr>
        <p:xfrm>
          <a:off x="26670" y="1205865"/>
          <a:ext cx="9070975" cy="3988435"/>
        </p:xfrm>
        <a:graphic>
          <a:graphicData uri="http://schemas.openxmlformats.org/drawingml/2006/table">
            <a:tbl>
              <a:tblPr/>
              <a:tblGrid>
                <a:gridCol w="739140"/>
                <a:gridCol w="2161540"/>
                <a:gridCol w="1377315"/>
                <a:gridCol w="1996440"/>
                <a:gridCol w="2796540"/>
              </a:tblGrid>
              <a:tr h="0">
                <a:tc>
                  <a:txBody>
                    <a:bodyPr/>
                    <a:p>
                      <a:pPr algn="ctr">
                        <a:spcBef>
                          <a:spcPts val="100"/>
                        </a:spcBef>
                        <a:spcAft>
                          <a:spcPts val="100"/>
                        </a:spcAft>
                      </a:pPr>
                      <a:r>
                        <a:rPr lang="zh-CN" sz="900" b="1">
                          <a:latin typeface="Aptos"/>
                          <a:ea typeface="Aptos"/>
                        </a:rPr>
                        <a:t>国家</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演进阶段</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近似时期</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主要驱动因素</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时代特征</a:t>
                      </a:r>
                      <a:r>
                        <a:rPr lang="zh-CN" altLang="en-US" sz="900" b="1">
                          <a:latin typeface="Aptos"/>
                          <a:ea typeface="Aptos"/>
                        </a:rPr>
                        <a:t> </a:t>
                      </a:r>
                      <a:r>
                        <a:rPr lang="en-US" altLang="zh-CN" sz="900" b="1">
                          <a:latin typeface="Aptos"/>
                          <a:ea typeface="Aptos"/>
                        </a:rPr>
                        <a:t>/ </a:t>
                      </a:r>
                      <a:r>
                        <a:rPr lang="zh-CN" sz="900" b="1">
                          <a:latin typeface="Aptos"/>
                          <a:ea typeface="Aptos"/>
                        </a:rPr>
                        <a:t>关键产出</a:t>
                      </a:r>
                      <a:endParaRPr 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rowSpan="3">
                  <a:txBody>
                    <a:bodyPr/>
                    <a:p>
                      <a:pPr algn="ctr">
                        <a:spcBef>
                          <a:spcPts val="100"/>
                        </a:spcBef>
                        <a:spcAft>
                          <a:spcPts val="100"/>
                        </a:spcAft>
                      </a:pPr>
                      <a:r>
                        <a:rPr lang="zh-CN" sz="900" b="1">
                          <a:latin typeface="Aptos"/>
                          <a:ea typeface="Aptos"/>
                        </a:rPr>
                        <a:t>中国</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建国初期</a:t>
                      </a:r>
                      <a:r>
                        <a:rPr lang="zh-CN" altLang="en-US" sz="900" b="1">
                          <a:latin typeface="Aptos"/>
                          <a:ea typeface="Aptos"/>
                        </a:rPr>
                        <a:t> </a:t>
                      </a:r>
                      <a:r>
                        <a:rPr lang="en-US" altLang="zh-CN" sz="900" b="1">
                          <a:latin typeface="Aptos"/>
                          <a:ea typeface="Aptos"/>
                        </a:rPr>
                        <a:t>(BJ54</a:t>
                      </a:r>
                      <a:r>
                        <a:rPr lang="zh-CN" altLang="en-US" sz="900" b="1">
                          <a:latin typeface="Aptos"/>
                          <a:ea typeface="Aptos"/>
                        </a:rPr>
                        <a:t>等</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1950s - 1970s</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政治导向（苏式体系），国家统一与大规模建设需求，奠定基础。</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独立自主</a:t>
                      </a:r>
                      <a:r>
                        <a:rPr lang="zh-CN" altLang="en-US" sz="900" b="1">
                          <a:latin typeface="Aptos"/>
                          <a:ea typeface="Aptos"/>
                        </a:rPr>
                        <a:t> </a:t>
                      </a:r>
                      <a:r>
                        <a:rPr lang="en-US" altLang="zh-CN" sz="900" b="1">
                          <a:latin typeface="Aptos"/>
                          <a:ea typeface="Aptos"/>
                        </a:rPr>
                        <a:t>(</a:t>
                      </a:r>
                      <a:r>
                        <a:rPr lang="zh-CN" altLang="en-US" sz="900" b="1">
                          <a:latin typeface="Aptos"/>
                          <a:ea typeface="Aptos"/>
                        </a:rPr>
                        <a:t>西安</a:t>
                      </a:r>
                      <a:r>
                        <a:rPr lang="en-US" altLang="zh-CN" sz="900" b="1">
                          <a:latin typeface="Aptos"/>
                          <a:ea typeface="Aptos"/>
                        </a:rPr>
                        <a:t>80)</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1970s - 1990s</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国家主权与安全优先，自主研发，精度提升，服务国家发展。</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全球化与高精度</a:t>
                      </a:r>
                      <a:r>
                        <a:rPr lang="zh-CN" altLang="en-US" sz="900" b="1">
                          <a:latin typeface="Aptos"/>
                          <a:ea typeface="Aptos"/>
                        </a:rPr>
                        <a:t> </a:t>
                      </a:r>
                      <a:r>
                        <a:rPr lang="en-US" altLang="zh-CN" sz="900" b="1">
                          <a:latin typeface="Aptos"/>
                          <a:ea typeface="Aptos"/>
                        </a:rPr>
                        <a:t>(CGCS2000)</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2000s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技术驱动（</a:t>
                      </a:r>
                      <a:r>
                        <a:rPr lang="en-US" altLang="zh-CN" sz="900">
                          <a:latin typeface="Aptos"/>
                          <a:ea typeface="Aptos"/>
                        </a:rPr>
                        <a:t>GNSS</a:t>
                      </a:r>
                      <a:r>
                        <a:rPr lang="zh-CN" altLang="en-US" sz="900">
                          <a:latin typeface="Aptos"/>
                          <a:ea typeface="Aptos"/>
                        </a:rPr>
                        <a:t>），融入全球（</a:t>
                      </a:r>
                      <a:r>
                        <a:rPr lang="en-US" altLang="zh-CN" sz="900">
                          <a:latin typeface="Aptos"/>
                          <a:ea typeface="Aptos"/>
                        </a:rPr>
                        <a:t>ITRF</a:t>
                      </a:r>
                      <a:r>
                        <a:rPr lang="zh-CN" altLang="en-US" sz="900">
                          <a:latin typeface="Aptos"/>
                          <a:ea typeface="Aptos"/>
                        </a:rPr>
                        <a:t>兼容），满足信息化社会高精度需求。</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rowSpan="3">
                  <a:txBody>
                    <a:bodyPr/>
                    <a:p>
                      <a:pPr algn="ctr">
                        <a:spcBef>
                          <a:spcPts val="100"/>
                        </a:spcBef>
                        <a:spcAft>
                          <a:spcPts val="100"/>
                        </a:spcAft>
                      </a:pPr>
                      <a:r>
                        <a:rPr lang="zh-CN" sz="900" b="1">
                          <a:latin typeface="Aptos"/>
                          <a:ea typeface="Aptos"/>
                        </a:rPr>
                        <a:t>美国</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国家版图构建</a:t>
                      </a:r>
                      <a:r>
                        <a:rPr lang="zh-CN" altLang="en-US" sz="900" b="1">
                          <a:latin typeface="Aptos"/>
                          <a:ea typeface="Aptos"/>
                        </a:rPr>
                        <a:t> </a:t>
                      </a:r>
                      <a:r>
                        <a:rPr lang="en-US" altLang="zh-CN" sz="900" b="1">
                          <a:latin typeface="Aptos"/>
                          <a:ea typeface="Aptos"/>
                        </a:rPr>
                        <a:t>(NAD27)</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a:t>
                      </a:r>
                      <a:r>
                        <a:rPr lang="zh-CN" altLang="en-US" sz="900">
                          <a:latin typeface="Aptos"/>
                          <a:ea typeface="Aptos"/>
                        </a:rPr>
                        <a:t>世纪末</a:t>
                      </a:r>
                      <a:r>
                        <a:rPr lang="zh-CN" altLang="en-US" sz="900">
                          <a:latin typeface="Aptos"/>
                          <a:ea typeface="Aptos"/>
                        </a:rPr>
                        <a:t> </a:t>
                      </a:r>
                      <a:r>
                        <a:rPr lang="en-US" altLang="zh-CN" sz="900">
                          <a:latin typeface="Aptos"/>
                          <a:ea typeface="Aptos"/>
                        </a:rPr>
                        <a:t>- </a:t>
                      </a:r>
                      <a:r>
                        <a:rPr lang="en-US" altLang="zh-CN" sz="900">
                          <a:latin typeface="Aptos"/>
                          <a:ea typeface="Aptos"/>
                        </a:rPr>
                        <a:t>1980s</a:t>
                      </a:r>
                      <a:r>
                        <a:rPr lang="zh-CN" altLang="en-US" sz="900">
                          <a:latin typeface="Aptos"/>
                          <a:ea typeface="Aptos"/>
                        </a:rPr>
                        <a:t>初</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国家统一测绘，资源开发，基于经典大地测量，服务国家扩张与发展。</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空间时代</a:t>
                      </a:r>
                      <a:r>
                        <a:rPr lang="zh-CN" altLang="en-US" sz="900" b="1">
                          <a:latin typeface="Aptos"/>
                          <a:ea typeface="Aptos"/>
                        </a:rPr>
                        <a:t> </a:t>
                      </a:r>
                      <a:r>
                        <a:rPr lang="en-US" altLang="zh-CN" sz="900" b="1">
                          <a:latin typeface="Aptos"/>
                          <a:ea typeface="Aptos"/>
                        </a:rPr>
                        <a:t>(NAD83)</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1980s - </a:t>
                      </a:r>
                      <a:r>
                        <a:rPr lang="en-US" altLang="zh-CN" sz="900">
                          <a:latin typeface="Aptos"/>
                          <a:ea typeface="Aptos"/>
                        </a:rPr>
                        <a:t>2000s</a:t>
                      </a:r>
                      <a:r>
                        <a:rPr lang="zh-CN" altLang="en-US" sz="900">
                          <a:latin typeface="Aptos"/>
                          <a:ea typeface="Aptos"/>
                        </a:rPr>
                        <a:t>初</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技术驱动（空间技术、</a:t>
                      </a:r>
                      <a:r>
                        <a:rPr lang="en-US" altLang="zh-CN" sz="900">
                          <a:latin typeface="Aptos"/>
                          <a:ea typeface="Aptos"/>
                        </a:rPr>
                        <a:t>GPS/WGS84</a:t>
                      </a:r>
                      <a:r>
                        <a:rPr lang="zh-CN" altLang="en-US" sz="900">
                          <a:latin typeface="Aptos"/>
                          <a:ea typeface="Aptos"/>
                        </a:rPr>
                        <a:t>影响），地心参考系，精度大幅提升，初步全球化。</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85800">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动态与实时</a:t>
                      </a:r>
                      <a:r>
                        <a:rPr lang="zh-CN" altLang="en-US" sz="900" b="1">
                          <a:latin typeface="Aptos"/>
                          <a:ea typeface="Aptos"/>
                        </a:rPr>
                        <a:t> </a:t>
                      </a:r>
                      <a:r>
                        <a:rPr lang="en-US" altLang="zh-CN" sz="900" b="1">
                          <a:latin typeface="Aptos"/>
                          <a:ea typeface="Aptos"/>
                        </a:rPr>
                        <a:t>(NAD83</a:t>
                      </a:r>
                      <a:r>
                        <a:rPr lang="zh-CN" altLang="en-US" sz="900" b="1">
                          <a:latin typeface="Aptos"/>
                          <a:ea typeface="Aptos"/>
                        </a:rPr>
                        <a:t>更新与未来</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2000s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en-US" altLang="zh-CN" sz="900">
                          <a:latin typeface="Aptos"/>
                          <a:ea typeface="Aptos"/>
                        </a:rPr>
                        <a:t>, </a:t>
                      </a:r>
                      <a:br>
                        <a:rPr lang="en-US" altLang="zh-CN" sz="900">
                          <a:latin typeface="Aptos"/>
                          <a:ea typeface="Aptos"/>
                        </a:rPr>
                      </a:br>
                      <a:r>
                        <a:rPr lang="zh-CN" sz="900">
                          <a:latin typeface="Aptos"/>
                          <a:ea typeface="Aptos"/>
                        </a:rPr>
                        <a:t>地球科学认知与灾害应对</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响应地壳运动与灾害，高频更新，实时服务（</a:t>
                      </a:r>
                      <a:r>
                        <a:rPr lang="en-US" altLang="zh-CN" sz="900">
                          <a:latin typeface="Aptos"/>
                          <a:ea typeface="Aptos"/>
                        </a:rPr>
                        <a:t>CORS</a:t>
                      </a:r>
                      <a:r>
                        <a:rPr lang="zh-CN" altLang="en-US" sz="900">
                          <a:latin typeface="Aptos"/>
                          <a:ea typeface="Aptos"/>
                        </a:rPr>
                        <a:t>），与</a:t>
                      </a:r>
                      <a:r>
                        <a:rPr lang="en-US" altLang="zh-CN" sz="900">
                          <a:latin typeface="Aptos"/>
                          <a:ea typeface="Aptos"/>
                        </a:rPr>
                        <a:t>WGS84</a:t>
                      </a:r>
                      <a:r>
                        <a:rPr lang="zh-CN" altLang="en-US" sz="900">
                          <a:latin typeface="Aptos"/>
                          <a:ea typeface="Aptos"/>
                        </a:rPr>
                        <a:t>等全球系统精细协调。</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algn="ctr">
                        <a:spcBef>
                          <a:spcPts val="100"/>
                        </a:spcBef>
                        <a:spcAft>
                          <a:spcPts val="100"/>
                        </a:spcAft>
                      </a:pPr>
                      <a:r>
                        <a:rPr lang="zh-CN" sz="900" b="1">
                          <a:latin typeface="Aptos"/>
                          <a:ea typeface="Aptos"/>
                        </a:rPr>
                        <a:t>欧洲</a:t>
                      </a:r>
                      <a:r>
                        <a:rPr lang="zh-CN" altLang="en-US" sz="900" b="1">
                          <a:latin typeface="Aptos"/>
                          <a:ea typeface="Aptos"/>
                        </a:rPr>
                        <a:t> </a:t>
                      </a:r>
                      <a:r>
                        <a:rPr lang="en-US" altLang="zh-CN" sz="900" b="1">
                          <a:latin typeface="Aptos"/>
                          <a:ea typeface="Aptos"/>
                        </a:rPr>
                        <a:t>(</a:t>
                      </a:r>
                      <a:r>
                        <a:rPr lang="zh-CN" altLang="en-US" sz="900" b="1">
                          <a:latin typeface="Aptos"/>
                          <a:ea typeface="Aptos"/>
                        </a:rPr>
                        <a:t>欧盟</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一体化需求</a:t>
                      </a:r>
                      <a:r>
                        <a:rPr lang="zh-CN" altLang="en-US" sz="900" b="1">
                          <a:latin typeface="Aptos"/>
                          <a:ea typeface="Aptos"/>
                        </a:rPr>
                        <a:t> </a:t>
                      </a:r>
                      <a:r>
                        <a:rPr lang="en-US" altLang="zh-CN" sz="900" b="1">
                          <a:latin typeface="Aptos"/>
                          <a:ea typeface="Aptos"/>
                        </a:rPr>
                        <a:t>(ETRS89</a:t>
                      </a:r>
                      <a:r>
                        <a:rPr lang="zh-CN" altLang="en-US" sz="900" b="1">
                          <a:latin typeface="Aptos"/>
                          <a:ea typeface="Aptos"/>
                        </a:rPr>
                        <a:t>之前</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&lt; 1980s</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r>
                        <a:rPr lang="zh-CN" altLang="en-US" sz="900">
                          <a:latin typeface="Aptos"/>
                          <a:ea typeface="Aptos"/>
                        </a:rPr>
                        <a:t> </a:t>
                      </a:r>
                      <a:r>
                        <a:rPr lang="en-US" altLang="zh-CN" sz="900">
                          <a:latin typeface="Aptos"/>
                          <a:ea typeface="Aptos"/>
                        </a:rPr>
                        <a:t>(</a:t>
                      </a:r>
                      <a:r>
                        <a:rPr lang="zh-CN" altLang="en-US" sz="900">
                          <a:latin typeface="Aptos"/>
                          <a:ea typeface="Aptos"/>
                        </a:rPr>
                        <a:t>各国层面</a:t>
                      </a:r>
                      <a:r>
                        <a:rPr lang="en-US" altLang="zh-CN" sz="900">
                          <a:latin typeface="Aptos"/>
                          <a:ea typeface="Aptos"/>
                        </a:rPr>
                        <a:t>)</a:t>
                      </a:r>
                      <a:r>
                        <a:rPr lang="en-US" altLang="zh-CN" sz="900">
                          <a:latin typeface="Aptos"/>
                          <a:ea typeface="Aptos"/>
                        </a:rPr>
                        <a:t> </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各国独立坐标系林立，数据不兼容，阻碍跨境合作与区域发展。</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algn="ctr">
                        <a:spcBef>
                          <a:spcPts val="100"/>
                        </a:spcBef>
                        <a:spcAft>
                          <a:spcPts val="100"/>
                        </a:spcAft>
                      </a:pPr>
                      <a:r>
                        <a:rPr lang="en-US" altLang="zh-CN" sz="900">
                          <a:latin typeface="Aptos"/>
                          <a:ea typeface="Aptos"/>
                        </a:rPr>
                        <a:t>(</a:t>
                      </a:r>
                      <a:r>
                        <a:rPr lang="zh-CN" altLang="en-US" sz="900">
                          <a:latin typeface="Aptos"/>
                          <a:ea typeface="Aptos"/>
                        </a:rPr>
                        <a:t>以</a:t>
                      </a:r>
                      <a:r>
                        <a:rPr lang="en-US" altLang="zh-CN" sz="900">
                          <a:latin typeface="Aptos"/>
                          <a:ea typeface="Aptos"/>
                        </a:rPr>
                        <a:t>ETRS89</a:t>
                      </a:r>
                      <a:r>
                        <a:rPr lang="zh-CN" altLang="en-US" sz="900">
                          <a:latin typeface="Aptos"/>
                          <a:ea typeface="Aptos"/>
                        </a:rPr>
                        <a:t>为代表</a:t>
                      </a:r>
                      <a:r>
                        <a:rPr lang="en-US" altLang="zh-CN" sz="900">
                          <a:latin typeface="Aptos"/>
                          <a:ea typeface="Aptos"/>
                        </a:rPr>
                        <a:t>)</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区域协同与标准化</a:t>
                      </a:r>
                      <a:r>
                        <a:rPr lang="zh-CN" altLang="en-US" sz="900" b="1">
                          <a:latin typeface="Aptos"/>
                          <a:ea typeface="Aptos"/>
                        </a:rPr>
                        <a:t> </a:t>
                      </a:r>
                      <a:r>
                        <a:rPr lang="en-US" altLang="zh-CN" sz="900" b="1">
                          <a:latin typeface="Aptos"/>
                          <a:ea typeface="Aptos"/>
                        </a:rPr>
                        <a:t>(ETRS89)</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1990s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政治与战略需求</a:t>
                      </a:r>
                      <a:r>
                        <a:rPr lang="zh-CN" altLang="en-US" sz="900">
                          <a:latin typeface="Aptos"/>
                          <a:ea typeface="Aptos"/>
                        </a:rPr>
                        <a:t> </a:t>
                      </a:r>
                      <a:r>
                        <a:rPr lang="en-US" altLang="zh-CN" sz="900">
                          <a:latin typeface="Aptos"/>
                          <a:ea typeface="Aptos"/>
                        </a:rPr>
                        <a:t>(</a:t>
                      </a:r>
                      <a:r>
                        <a:rPr lang="zh-CN" altLang="en-US" sz="900">
                          <a:latin typeface="Aptos"/>
                          <a:ea typeface="Aptos"/>
                        </a:rPr>
                        <a:t>欧盟层面</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国际合作与标准化</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政治经济一体化驱动，统一高精度框架（</a:t>
                      </a:r>
                      <a:r>
                        <a:rPr lang="en-US" altLang="zh-CN" sz="900">
                          <a:latin typeface="Aptos"/>
                          <a:ea typeface="Aptos"/>
                        </a:rPr>
                        <a:t>ITRF</a:t>
                      </a:r>
                      <a:r>
                        <a:rPr lang="zh-CN" altLang="en-US" sz="900">
                          <a:latin typeface="Aptos"/>
                          <a:ea typeface="Aptos"/>
                        </a:rPr>
                        <a:t>兼容），促进数据共享（</a:t>
                      </a:r>
                      <a:r>
                        <a:rPr lang="en-US" altLang="zh-CN" sz="900">
                          <a:latin typeface="Aptos"/>
                          <a:ea typeface="Aptos"/>
                        </a:rPr>
                        <a:t>INSPIRE</a:t>
                      </a:r>
                      <a:r>
                        <a:rPr lang="zh-CN" altLang="en-US" sz="900">
                          <a:latin typeface="Aptos"/>
                          <a:ea typeface="Aptos"/>
                        </a:rPr>
                        <a:t>）。</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rowSpan="2">
                  <a:txBody>
                    <a:bodyPr/>
                    <a:p>
                      <a:pPr algn="ctr">
                        <a:spcBef>
                          <a:spcPts val="100"/>
                        </a:spcBef>
                        <a:spcAft>
                          <a:spcPts val="100"/>
                        </a:spcAft>
                      </a:pPr>
                      <a:r>
                        <a:rPr lang="zh-CN" sz="900" b="1">
                          <a:latin typeface="Aptos"/>
                          <a:ea typeface="Aptos"/>
                        </a:rPr>
                        <a:t>日本</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近代化测绘</a:t>
                      </a:r>
                      <a:r>
                        <a:rPr lang="zh-CN" altLang="en-US" sz="900" b="1">
                          <a:latin typeface="Aptos"/>
                          <a:ea typeface="Aptos"/>
                        </a:rPr>
                        <a:t> </a:t>
                      </a:r>
                      <a:r>
                        <a:rPr lang="en-US" altLang="zh-CN" sz="900" b="1">
                          <a:latin typeface="Aptos"/>
                          <a:ea typeface="Aptos"/>
                        </a:rPr>
                        <a:t>(</a:t>
                      </a:r>
                      <a:r>
                        <a:rPr lang="zh-CN" altLang="en-US" sz="900" b="1">
                          <a:latin typeface="Aptos"/>
                          <a:ea typeface="Aptos"/>
                        </a:rPr>
                        <a:t>东京基准</a:t>
                      </a:r>
                      <a:r>
                        <a:rPr lang="en-US" altLang="zh-CN" sz="900" b="1">
                          <a:latin typeface="Aptos"/>
                          <a:ea typeface="Aptos"/>
                        </a:rPr>
                        <a:t>)</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明治维新</a:t>
                      </a:r>
                      <a:r>
                        <a:rPr lang="zh-CN" altLang="en-US" sz="900">
                          <a:latin typeface="Aptos"/>
                          <a:ea typeface="Aptos"/>
                        </a:rPr>
                        <a:t> </a:t>
                      </a:r>
                      <a:r>
                        <a:rPr lang="en-US" altLang="zh-CN" sz="900">
                          <a:latin typeface="Aptos"/>
                          <a:ea typeface="Aptos"/>
                        </a:rPr>
                        <a:t>- </a:t>
                      </a:r>
                      <a:r>
                        <a:rPr lang="en-US" altLang="zh-CN" sz="900">
                          <a:latin typeface="Aptos"/>
                          <a:ea typeface="Aptos"/>
                        </a:rPr>
                        <a:t>20</a:t>
                      </a:r>
                      <a:r>
                        <a:rPr lang="zh-CN" altLang="en-US" sz="900">
                          <a:latin typeface="Aptos"/>
                          <a:ea typeface="Aptos"/>
                        </a:rPr>
                        <a:t>世纪末</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政治与战略需求</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国家现代化，国土基本图制作，满足基础建设与国防需求。</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9435">
                <a:tc vMerge="1">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b="1">
                          <a:latin typeface="Aptos"/>
                          <a:ea typeface="Aptos"/>
                        </a:rPr>
                        <a:t>高精度与灾害应对</a:t>
                      </a:r>
                      <a:r>
                        <a:rPr lang="zh-CN" altLang="en-US" sz="900" b="1">
                          <a:latin typeface="Aptos"/>
                          <a:ea typeface="Aptos"/>
                        </a:rPr>
                        <a:t> </a:t>
                      </a:r>
                      <a:r>
                        <a:rPr lang="en-US" altLang="zh-CN" sz="900" b="1">
                          <a:latin typeface="Aptos"/>
                          <a:ea typeface="Aptos"/>
                        </a:rPr>
                        <a:t>(JGD2000/2011+)</a:t>
                      </a:r>
                      <a:endParaRPr lang="en-US" altLang="zh-CN" sz="900" b="1">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en-US" altLang="zh-CN" sz="900">
                          <a:latin typeface="Aptos"/>
                          <a:ea typeface="Aptos"/>
                        </a:rPr>
                        <a:t>2000s - </a:t>
                      </a:r>
                      <a:r>
                        <a:rPr lang="zh-CN" sz="900">
                          <a:latin typeface="Aptos"/>
                          <a:ea typeface="Aptos"/>
                        </a:rPr>
                        <a:t>至今</a:t>
                      </a:r>
                      <a:endParaRPr 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技术进步</a:t>
                      </a:r>
                      <a:r>
                        <a:rPr lang="en-US" altLang="zh-CN" sz="900">
                          <a:latin typeface="Aptos"/>
                          <a:ea typeface="Aptos"/>
                        </a:rPr>
                        <a:t>, </a:t>
                      </a:r>
                      <a:br>
                        <a:rPr lang="en-US" altLang="zh-CN" sz="900">
                          <a:latin typeface="Aptos"/>
                          <a:ea typeface="Aptos"/>
                        </a:rPr>
                      </a:br>
                      <a:r>
                        <a:rPr lang="zh-CN" sz="900">
                          <a:latin typeface="Aptos"/>
                          <a:ea typeface="Aptos"/>
                        </a:rPr>
                        <a:t>经济与社会发展</a:t>
                      </a:r>
                      <a:r>
                        <a:rPr lang="zh-CN" altLang="en-US" sz="900">
                          <a:latin typeface="Aptos"/>
                          <a:ea typeface="Aptos"/>
                        </a:rPr>
                        <a:t> </a:t>
                      </a:r>
                      <a:r>
                        <a:rPr lang="en-US" altLang="zh-CN" sz="900">
                          <a:latin typeface="Aptos"/>
                          <a:ea typeface="Aptos"/>
                        </a:rPr>
                        <a:t>, </a:t>
                      </a:r>
                      <a:br>
                        <a:rPr lang="en-US" altLang="zh-CN" sz="900">
                          <a:latin typeface="Aptos"/>
                          <a:ea typeface="Aptos"/>
                        </a:rPr>
                      </a:br>
                      <a:r>
                        <a:rPr lang="zh-CN" sz="900">
                          <a:latin typeface="Aptos"/>
                          <a:ea typeface="Aptos"/>
                        </a:rPr>
                        <a:t>地球科学认知与灾害应对</a:t>
                      </a:r>
                      <a:r>
                        <a:rPr lang="en-US" altLang="zh-CN" sz="900">
                          <a:latin typeface="Aptos"/>
                          <a:ea typeface="Aptos"/>
                        </a:rPr>
                        <a:t>, </a:t>
                      </a:r>
                      <a:br>
                        <a:rPr lang="en-US" altLang="zh-CN" sz="900">
                          <a:latin typeface="Aptos"/>
                          <a:ea typeface="Aptos"/>
                        </a:rPr>
                      </a:br>
                      <a:r>
                        <a:rPr lang="zh-CN" sz="900">
                          <a:latin typeface="Aptos"/>
                          <a:ea typeface="Aptos"/>
                        </a:rPr>
                        <a:t>国际合作与标准化</a:t>
                      </a:r>
                      <a:r>
                        <a:rPr lang="zh-CN" altLang="en-US" sz="900">
                          <a:latin typeface="Aptos"/>
                          <a:ea typeface="Aptos"/>
                        </a:rPr>
                        <a:t> </a:t>
                      </a:r>
                      <a:endParaRPr lang="en-US" altLang="zh-CN"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algn="ctr">
                        <a:spcBef>
                          <a:spcPts val="100"/>
                        </a:spcBef>
                        <a:spcAft>
                          <a:spcPts val="100"/>
                        </a:spcAft>
                      </a:pPr>
                      <a:r>
                        <a:rPr lang="zh-CN" sz="900">
                          <a:latin typeface="Aptos"/>
                          <a:ea typeface="Aptos"/>
                        </a:rPr>
                        <a:t>地震频发国情驱动，技术支撑（</a:t>
                      </a:r>
                      <a:r>
                        <a:rPr lang="en-US" altLang="zh-CN" sz="900">
                          <a:latin typeface="Aptos"/>
                          <a:ea typeface="Aptos"/>
                        </a:rPr>
                        <a:t>GEONET</a:t>
                      </a:r>
                      <a:r>
                        <a:rPr lang="zh-CN" altLang="en-US" sz="900">
                          <a:latin typeface="Aptos"/>
                          <a:ea typeface="Aptos"/>
                        </a:rPr>
                        <a:t>），高频更新与形变改正，保障社会经济活动。</a:t>
                      </a:r>
                      <a:endParaRPr lang="zh-CN" altLang="en-US" sz="900">
                        <a:latin typeface="Aptos"/>
                        <a:ea typeface="Aptos"/>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80_1*d*1"/>
  <p:tag name="KSO_WM_TEMPLATE_CATEGORY" val="custom"/>
  <p:tag name="KSO_WM_TEMPLATE_INDEX" val="20232480"/>
  <p:tag name="KSO_WM_UNIT_LAYERLEVEL" val="1"/>
  <p:tag name="KSO_WM_TAG_VERSION" val="3.0"/>
  <p:tag name="KSO_WM_BEAUTIFY_FLAG" val="#wm#"/>
  <p:tag name="KSO_WM_UNIT_VALUE" val="1139*3383"/>
  <p:tag name="KSO_WM_UNIT_PICTURE_SUBTYPE" val="a"/>
  <p:tag name="MH_PIC_SOURCE_TYPE" val="generate_slide_ai*{&quot;ai_type&quot;:&quot;generate_ppt&quot;,&quot;id&quot;:&quot;&quot;}*auto_ai_ai_v2.0.9_ONLINE*1747237544919_1.3_47f9a184dc79-slide-7"/>
</p:tagLst>
</file>

<file path=ppt/tags/tag52.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3.xml><?xml version="1.0" encoding="utf-8"?>
<p:tagLst xmlns:p="http://schemas.openxmlformats.org/presentationml/2006/main">
  <p:tag name="KSO_WM_BEAUTIFY_FLAG" val="#wm#"/>
  <p:tag name="KSO_WM_UNIT_INDEX" val="1"/>
  <p:tag name="KSO_WM_UNIT_TYPE" val="d"/>
  <p:tag name="MH_PIC_SOURCE_TYPE" val="generate_slide_ai*{&quot;ai_type&quot;:&quot;generate_ppt&quot;,&quot;id&quot;:&quot;VCG41N1314353976&quot;}*auto_galley_ai_*1747237727797_1.3_dca2c3ab1ca8-slide-4"/>
</p:tagLst>
</file>

<file path=ppt/tags/tag54.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5.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56.xml><?xml version="1.0" encoding="utf-8"?>
<p:tagLst xmlns:p="http://schemas.openxmlformats.org/presentationml/2006/main">
  <p:tag name="KSO_WM_UNIT_VALUE" val="1903*1742"/>
  <p:tag name="KSO_WM_UNIT_HIGHLIGHT" val="0"/>
  <p:tag name="KSO_WM_UNIT_COMPATIBLE" val="0"/>
  <p:tag name="KSO_WM_UNIT_DIAGRAM_ISNUMVISUAL" val="0"/>
  <p:tag name="KSO_WM_UNIT_DIAGRAM_ISREFERUNIT" val="0"/>
  <p:tag name="KSO_WM_UNIT_TYPE" val="d"/>
  <p:tag name="KSO_WM_UNIT_INDEX" val="1"/>
  <p:tag name="KSO_WM_UNIT_ID" val="custom20233618_1*d*1"/>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 name="KSO_WM_UNIT_PICTURE_SUBTYPE" val="b"/>
  <p:tag name="MH_PIC_SOURCE_TYPE" val="generate_slide_ai*{&quot;ai_type&quot;:&quot;generate_ppt&quot;,&quot;id&quot;:&quot;VCG211393248020&quot;}*auto_gallery_ai_v2.0.9_ONLINE*1747237544919_1.3_47f9a184dc79-slide-13"/>
</p:tagLst>
</file>

<file path=ppt/tags/tag57.xml><?xml version="1.0" encoding="utf-8"?>
<p:tagLst xmlns:p="http://schemas.openxmlformats.org/presentationml/2006/main">
  <p:tag name="KSO_WM_BEAUTIFY_FLAG" val="#wm#"/>
  <p:tag name="KSO_WM_UNIT_INDEX" val="1"/>
  <p:tag name="KSO_WM_UNIT_TYPE" val="d"/>
</p:tagLst>
</file>

<file path=ppt/tags/tag58.xml><?xml version="1.0" encoding="utf-8"?>
<p:tagLst xmlns:p="http://schemas.openxmlformats.org/presentationml/2006/main">
  <p:tag name="KSO_WM_BEAUTIFY_FLAG" val="#wm#"/>
  <p:tag name="KSO_WM_UNIT_INDEX" val="1"/>
  <p:tag name="KSO_WM_UNIT_TYPE" val="d"/>
</p:tagLst>
</file>

<file path=ppt/tags/tag59.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quot;ai_type&quot;:&quot;generate_ppt&quot;,&quot;id&quot;:&quot;&quot;}*auto_ai_ai_v2.0.9_ONLINE*1747237544919_1.3_47f9a184dc79-slide-1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TABLE_ENDDRAG_ORIGIN_RECT" val="714*324"/>
  <p:tag name="TABLE_ENDDRAG_RECT" val="5*102*714*324"/>
</p:tagLst>
</file>

<file path=ppt/tags/tag61.xml><?xml version="1.0" encoding="utf-8"?>
<p:tagLst xmlns:p="http://schemas.openxmlformats.org/presentationml/2006/main">
  <p:tag name="KSO_WPP_MARK_KEY" val="bb58ace1-a5e4-47e6-b933-47cf8f10c466"/>
  <p:tag name="COMMONDATA" val="eyJoZGlkIjoiNGY3NTI0M2Y1NWYyYjY5MWUzMGE5MTI3ZmViYjZhMjQifQ=="/>
  <p:tag name="resource_record_key" val="{&quot;13&quot;:[4364903,436490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3945</Words>
  <Application>WPS 表格</Application>
  <PresentationFormat>宽屏</PresentationFormat>
  <Paragraphs>168</Paragraphs>
  <Slides>5</Slides>
  <Notes>4</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5</vt:i4>
      </vt:variant>
    </vt:vector>
  </HeadingPairs>
  <TitlesOfParts>
    <vt:vector size="33" baseType="lpstr">
      <vt:lpstr>Arial</vt:lpstr>
      <vt:lpstr>宋体</vt:lpstr>
      <vt:lpstr>Wingdings</vt:lpstr>
      <vt:lpstr>Wingdings</vt:lpstr>
      <vt:lpstr>宋体</vt:lpstr>
      <vt:lpstr>汉仪书宋二KW</vt:lpstr>
      <vt:lpstr>Times New Roman Bold</vt:lpstr>
      <vt:lpstr>Aptos</vt:lpstr>
      <vt:lpstr>Times New Roman Regular</vt:lpstr>
      <vt:lpstr>roboto</vt:lpstr>
      <vt:lpstr>微软雅黑</vt:lpstr>
      <vt:lpstr>汉仪旗黑</vt:lpstr>
      <vt:lpstr>Arial Unicode MS</vt:lpstr>
      <vt:lpstr>Calibri</vt:lpstr>
      <vt:lpstr>Helvetica Neue</vt:lpstr>
      <vt:lpstr>Thonburi</vt:lpstr>
      <vt:lpstr>Aptos</vt:lpstr>
      <vt:lpstr>roboto</vt:lpstr>
      <vt:lpstr>苹方-简</vt:lpstr>
      <vt:lpstr>Arial Bold</vt:lpstr>
      <vt:lpstr>Google Sans Text</vt:lpstr>
      <vt:lpstr>Arial</vt:lpstr>
      <vt:lpstr>汉仪仿宋KW</vt:lpstr>
      <vt:lpstr>Menlo</vt:lpstr>
      <vt:lpstr>Open Sans</vt:lpstr>
      <vt:lpstr>var(--monospace)</vt:lpstr>
      <vt:lpstr>Google Sans Text</vt:lpstr>
      <vt:lpstr>Office 主题​​</vt:lpstr>
      <vt:lpstr>Project Preliminary Review</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Bruce</cp:lastModifiedBy>
  <cp:revision>696</cp:revision>
  <dcterms:created xsi:type="dcterms:W3CDTF">2025-05-15T00:44:46Z</dcterms:created>
  <dcterms:modified xsi:type="dcterms:W3CDTF">2025-05-15T00:44:46Z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2052-7.3.1.8967</vt:lpwstr>
  </property>
  <property fmtid="{D5CDD505-2E9C-101B-9397-08002B2CF9AE}" pid="3" name="ICV">
    <vt:lpwstr>80E165EE079C1B392A1025688B9C076B_43</vt:lpwstr>
  </property>
</Properties>
</file>